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31" r:id="rId3"/>
    <p:sldId id="272" r:id="rId4"/>
    <p:sldId id="273" r:id="rId5"/>
    <p:sldId id="274" r:id="rId6"/>
    <p:sldId id="275" r:id="rId7"/>
    <p:sldId id="276" r:id="rId8"/>
    <p:sldId id="277" r:id="rId9"/>
    <p:sldId id="278" r:id="rId10"/>
    <p:sldId id="283" r:id="rId11"/>
    <p:sldId id="282"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279" r:id="rId33"/>
    <p:sldId id="304" r:id="rId34"/>
    <p:sldId id="305" r:id="rId35"/>
    <p:sldId id="306" r:id="rId36"/>
    <p:sldId id="307" r:id="rId37"/>
    <p:sldId id="308" r:id="rId38"/>
    <p:sldId id="309" r:id="rId39"/>
    <p:sldId id="310" r:id="rId40"/>
    <p:sldId id="311" r:id="rId41"/>
    <p:sldId id="312" r:id="rId42"/>
    <p:sldId id="313" r:id="rId43"/>
    <p:sldId id="281" r:id="rId44"/>
    <p:sldId id="280"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267"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4" autoAdjust="0"/>
    <p:restoredTop sz="94660"/>
  </p:normalViewPr>
  <p:slideViewPr>
    <p:cSldViewPr snapToGrid="0">
      <p:cViewPr varScale="1">
        <p:scale>
          <a:sx n="116" d="100"/>
          <a:sy n="116" d="100"/>
        </p:scale>
        <p:origin x="10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2.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image" Target="../media/image55.jpeg"/><Relationship Id="rId6" Type="http://schemas.openxmlformats.org/officeDocument/2006/relationships/image" Target="../media/image60.jpg"/><Relationship Id="rId5" Type="http://schemas.openxmlformats.org/officeDocument/2006/relationships/image" Target="../media/image59.jpeg"/><Relationship Id="rId4" Type="http://schemas.openxmlformats.org/officeDocument/2006/relationships/image" Target="../media/image58.jpg"/><Relationship Id="rId9" Type="http://schemas.openxmlformats.org/officeDocument/2006/relationships/image" Target="../media/image63.jpg"/></Relationships>
</file>

<file path=ppt/diagrams/_rels/data3.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jpeg"/><Relationship Id="rId7" Type="http://schemas.openxmlformats.org/officeDocument/2006/relationships/image" Target="../media/image112.jpg"/><Relationship Id="rId2" Type="http://schemas.openxmlformats.org/officeDocument/2006/relationships/image" Target="../media/image107.jpeg"/><Relationship Id="rId1" Type="http://schemas.openxmlformats.org/officeDocument/2006/relationships/image" Target="../media/image106.jpeg"/><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diagrams/_rels/data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image" Target="../media/image114.jpeg"/><Relationship Id="rId4" Type="http://schemas.openxmlformats.org/officeDocument/2006/relationships/image" Target="../media/image1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CEB1B-2E18-4FE6-B2ED-00D30483D3F1}"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en-US"/>
        </a:p>
      </dgm:t>
    </dgm:pt>
    <dgm:pt modelId="{07715567-7771-4E70-8B3F-7E0E4193B1F8}">
      <dgm:prSet phldrT="[Texto]"/>
      <dgm:spPr/>
      <dgm:t>
        <a:bodyPr/>
        <a:lstStyle/>
        <a:p>
          <a:r>
            <a:rPr lang="en-US"/>
            <a:t>Analisis exclusiones tecnicas criterios del componente fisico y socioecositemico; análisis multicrIterio desde los tres componentes  </a:t>
          </a:r>
        </a:p>
      </dgm:t>
    </dgm:pt>
    <dgm:pt modelId="{4BD20174-734B-4B7D-9A35-8BBD53079F80}" type="parTrans" cxnId="{85D357A7-5D95-47EF-91D3-AF4FA0ADDC40}">
      <dgm:prSet/>
      <dgm:spPr/>
      <dgm:t>
        <a:bodyPr/>
        <a:lstStyle/>
        <a:p>
          <a:endParaRPr lang="en-US"/>
        </a:p>
      </dgm:t>
    </dgm:pt>
    <dgm:pt modelId="{3B743AC5-EDA1-4403-94DC-DD20506B7FB7}" type="sibTrans" cxnId="{85D357A7-5D95-47EF-91D3-AF4FA0ADDC40}">
      <dgm:prSet/>
      <dgm:spPr/>
      <dgm:t>
        <a:bodyPr/>
        <a:lstStyle/>
        <a:p>
          <a:endParaRPr lang="en-US"/>
        </a:p>
      </dgm:t>
    </dgm:pt>
    <dgm:pt modelId="{738825C2-551F-42DC-B84F-BE4F5A9D8306}">
      <dgm:prSet phldrT="[Texto]" custT="1"/>
      <dgm:spPr/>
      <dgm:t>
        <a:bodyPr/>
        <a:lstStyle/>
        <a:p>
          <a:r>
            <a:rPr lang="en-US" sz="1200"/>
            <a:t>Físico</a:t>
          </a:r>
        </a:p>
      </dgm:t>
    </dgm:pt>
    <dgm:pt modelId="{41C6141B-7B14-4372-9BFC-D9BB80756051}" type="parTrans" cxnId="{BEC41087-31D7-488B-9EDF-E802FDB67875}">
      <dgm:prSet/>
      <dgm:spPr/>
      <dgm:t>
        <a:bodyPr/>
        <a:lstStyle/>
        <a:p>
          <a:endParaRPr lang="en-US"/>
        </a:p>
      </dgm:t>
    </dgm:pt>
    <dgm:pt modelId="{F4681019-69EB-42AB-90F4-1FD5569B6F52}" type="sibTrans" cxnId="{BEC41087-31D7-488B-9EDF-E802FDB67875}">
      <dgm:prSet/>
      <dgm:spPr/>
      <dgm:t>
        <a:bodyPr/>
        <a:lstStyle/>
        <a:p>
          <a:endParaRPr lang="en-US"/>
        </a:p>
      </dgm:t>
    </dgm:pt>
    <dgm:pt modelId="{540A1DBA-929E-4D1F-B980-70FCE6630FC4}">
      <dgm:prSet phldrT="[Texto]" custT="1"/>
      <dgm:spPr/>
      <dgm:t>
        <a:bodyPr/>
        <a:lstStyle/>
        <a:p>
          <a:pPr>
            <a:lnSpc>
              <a:spcPct val="100000"/>
            </a:lnSpc>
            <a:spcAft>
              <a:spcPts val="0"/>
            </a:spcAft>
          </a:pPr>
          <a:r>
            <a:rPr lang="en-US" sz="1000" dirty="0"/>
            <a:t>Socio</a:t>
          </a:r>
        </a:p>
        <a:p>
          <a:pPr>
            <a:lnSpc>
              <a:spcPct val="100000"/>
            </a:lnSpc>
            <a:spcAft>
              <a:spcPts val="0"/>
            </a:spcAft>
          </a:pPr>
          <a:r>
            <a:rPr lang="en-US" sz="1000" dirty="0" err="1"/>
            <a:t>económico</a:t>
          </a:r>
          <a:endParaRPr lang="en-US" sz="1000" dirty="0"/>
        </a:p>
      </dgm:t>
    </dgm:pt>
    <dgm:pt modelId="{A34B9F15-BD2B-4054-8D0B-ED62ECBD87C8}" type="parTrans" cxnId="{73304584-3474-43C8-9AD7-3D169708E618}">
      <dgm:prSet/>
      <dgm:spPr/>
      <dgm:t>
        <a:bodyPr/>
        <a:lstStyle/>
        <a:p>
          <a:endParaRPr lang="en-US"/>
        </a:p>
      </dgm:t>
    </dgm:pt>
    <dgm:pt modelId="{B5ECD7CA-F81F-49C5-97C5-8151F61BE4FE}" type="sibTrans" cxnId="{73304584-3474-43C8-9AD7-3D169708E618}">
      <dgm:prSet/>
      <dgm:spPr/>
      <dgm:t>
        <a:bodyPr/>
        <a:lstStyle/>
        <a:p>
          <a:endParaRPr lang="en-US"/>
        </a:p>
      </dgm:t>
    </dgm:pt>
    <dgm:pt modelId="{3A0EE9DE-EA56-4876-8E14-3656C03869ED}">
      <dgm:prSet phldrT="[Texto]" custT="1"/>
      <dgm:spPr/>
      <dgm:t>
        <a:bodyPr/>
        <a:lstStyle/>
        <a:p>
          <a:pPr>
            <a:lnSpc>
              <a:spcPct val="100000"/>
            </a:lnSpc>
            <a:spcAft>
              <a:spcPts val="0"/>
            </a:spcAft>
          </a:pPr>
          <a:r>
            <a:rPr lang="en-US" sz="900"/>
            <a:t>Socio</a:t>
          </a:r>
        </a:p>
        <a:p>
          <a:pPr>
            <a:lnSpc>
              <a:spcPct val="100000"/>
            </a:lnSpc>
            <a:spcAft>
              <a:spcPts val="0"/>
            </a:spcAft>
          </a:pPr>
          <a:r>
            <a:rPr lang="en-US" sz="900"/>
            <a:t>ecosistémico</a:t>
          </a:r>
        </a:p>
      </dgm:t>
    </dgm:pt>
    <dgm:pt modelId="{F1A5E30C-D085-4E55-9BBD-0CAE700D22B0}" type="parTrans" cxnId="{4BA4E61C-CC41-42FA-8C0F-0A26ED3979EF}">
      <dgm:prSet/>
      <dgm:spPr/>
      <dgm:t>
        <a:bodyPr/>
        <a:lstStyle/>
        <a:p>
          <a:endParaRPr lang="en-US"/>
        </a:p>
      </dgm:t>
    </dgm:pt>
    <dgm:pt modelId="{D52018BB-31E6-481C-819C-74569E193620}" type="sibTrans" cxnId="{4BA4E61C-CC41-42FA-8C0F-0A26ED3979EF}">
      <dgm:prSet/>
      <dgm:spPr/>
      <dgm:t>
        <a:bodyPr/>
        <a:lstStyle/>
        <a:p>
          <a:endParaRPr lang="en-US"/>
        </a:p>
      </dgm:t>
    </dgm:pt>
    <dgm:pt modelId="{87465DC0-FD01-4CC6-B38A-53A785DF8085}">
      <dgm:prSet phldrT="[Texto]"/>
      <dgm:spPr/>
      <dgm:t>
        <a:bodyPr/>
        <a:lstStyle/>
        <a:p>
          <a:r>
            <a:rPr lang="en-US"/>
            <a:t>Superposicion Exclusiones y Condicionantes</a:t>
          </a:r>
        </a:p>
      </dgm:t>
    </dgm:pt>
    <dgm:pt modelId="{EC51E8CE-6013-4C80-87EA-AF407C744D12}" type="parTrans" cxnId="{CA13ABE7-4633-4193-9F45-7D35432E8162}">
      <dgm:prSet/>
      <dgm:spPr/>
      <dgm:t>
        <a:bodyPr/>
        <a:lstStyle/>
        <a:p>
          <a:endParaRPr lang="en-US"/>
        </a:p>
      </dgm:t>
    </dgm:pt>
    <dgm:pt modelId="{2613B3B5-CAFE-4213-B2DC-57521056316B}" type="sibTrans" cxnId="{CA13ABE7-4633-4193-9F45-7D35432E8162}">
      <dgm:prSet/>
      <dgm:spPr/>
      <dgm:t>
        <a:bodyPr/>
        <a:lstStyle/>
        <a:p>
          <a:endParaRPr lang="en-US"/>
        </a:p>
      </dgm:t>
    </dgm:pt>
    <dgm:pt modelId="{ECB741BA-5000-428C-9236-399C3568A2F3}">
      <dgm:prSet phldrT="[Texto]"/>
      <dgm:spPr/>
      <dgm:t>
        <a:bodyPr/>
        <a:lstStyle/>
        <a:p>
          <a:r>
            <a:rPr lang="en-US"/>
            <a:t>Exclusiones legales</a:t>
          </a:r>
        </a:p>
      </dgm:t>
    </dgm:pt>
    <dgm:pt modelId="{6962B0D2-600E-47CA-A4C5-D8C83F92A63D}" type="parTrans" cxnId="{6CCC6BF9-54DA-42A0-BAE6-758534D0255E}">
      <dgm:prSet/>
      <dgm:spPr/>
      <dgm:t>
        <a:bodyPr/>
        <a:lstStyle/>
        <a:p>
          <a:endParaRPr lang="en-US"/>
        </a:p>
      </dgm:t>
    </dgm:pt>
    <dgm:pt modelId="{405D38AC-B0C4-4850-97D4-FD6250BB5066}" type="sibTrans" cxnId="{6CCC6BF9-54DA-42A0-BAE6-758534D0255E}">
      <dgm:prSet/>
      <dgm:spPr/>
      <dgm:t>
        <a:bodyPr/>
        <a:lstStyle/>
        <a:p>
          <a:endParaRPr lang="en-US"/>
        </a:p>
      </dgm:t>
    </dgm:pt>
    <dgm:pt modelId="{04422158-54A2-48BD-A361-A77C865C68E3}">
      <dgm:prSet phldrT="[Texto]" custT="1"/>
      <dgm:spPr/>
      <dgm:t>
        <a:bodyPr/>
        <a:lstStyle/>
        <a:p>
          <a:r>
            <a:rPr lang="en-US" sz="900"/>
            <a:t>Condicionantes</a:t>
          </a:r>
        </a:p>
      </dgm:t>
    </dgm:pt>
    <dgm:pt modelId="{40E83786-9A08-4BC3-AA58-A86947FB43F7}" type="parTrans" cxnId="{04E8EDCE-954A-4AD1-BA77-787BA5EDAD24}">
      <dgm:prSet/>
      <dgm:spPr/>
      <dgm:t>
        <a:bodyPr/>
        <a:lstStyle/>
        <a:p>
          <a:endParaRPr lang="en-US"/>
        </a:p>
      </dgm:t>
    </dgm:pt>
    <dgm:pt modelId="{11C7380B-F4C5-4D80-9F40-39388B7A084D}" type="sibTrans" cxnId="{04E8EDCE-954A-4AD1-BA77-787BA5EDAD24}">
      <dgm:prSet/>
      <dgm:spPr/>
      <dgm:t>
        <a:bodyPr/>
        <a:lstStyle/>
        <a:p>
          <a:endParaRPr lang="en-US"/>
        </a:p>
      </dgm:t>
    </dgm:pt>
    <dgm:pt modelId="{E038A76F-0293-4952-B696-B10FAA33095E}">
      <dgm:prSet phldrT="[Texto]"/>
      <dgm:spPr/>
      <dgm:t>
        <a:bodyPr/>
        <a:lstStyle/>
        <a:p>
          <a:r>
            <a:rPr lang="en-US"/>
            <a:t>Integración </a:t>
          </a:r>
        </a:p>
      </dgm:t>
    </dgm:pt>
    <dgm:pt modelId="{18DD93C8-70FD-4C66-AAB5-71EE50DBAC10}" type="parTrans" cxnId="{CB6D2484-3B15-4FC2-9C1B-4C0373770A1B}">
      <dgm:prSet/>
      <dgm:spPr/>
      <dgm:t>
        <a:bodyPr/>
        <a:lstStyle/>
        <a:p>
          <a:endParaRPr lang="en-US"/>
        </a:p>
      </dgm:t>
    </dgm:pt>
    <dgm:pt modelId="{C6459CAB-50CB-4460-A074-5B6CC4C37480}" type="sibTrans" cxnId="{CB6D2484-3B15-4FC2-9C1B-4C0373770A1B}">
      <dgm:prSet/>
      <dgm:spPr/>
      <dgm:t>
        <a:bodyPr/>
        <a:lstStyle/>
        <a:p>
          <a:endParaRPr lang="en-US"/>
        </a:p>
      </dgm:t>
    </dgm:pt>
    <dgm:pt modelId="{EABB77FB-2759-4202-9B38-E185DC0272D4}">
      <dgm:prSet phldrT="[Texto]" custT="1"/>
      <dgm:spPr/>
      <dgm:t>
        <a:bodyPr/>
        <a:lstStyle/>
        <a:p>
          <a:r>
            <a:rPr lang="en-US" sz="1400" dirty="0">
              <a:solidFill>
                <a:sysClr val="windowText" lastClr="000000"/>
              </a:solidFill>
            </a:rPr>
            <a:t>Mapa de aptitud </a:t>
          </a:r>
        </a:p>
      </dgm:t>
    </dgm:pt>
    <dgm:pt modelId="{90A78327-2185-43B9-88EE-444BC9794DAF}" type="parTrans" cxnId="{134812CE-1BD4-4330-A67C-33D161104CAC}">
      <dgm:prSet/>
      <dgm:spPr/>
      <dgm:t>
        <a:bodyPr/>
        <a:lstStyle/>
        <a:p>
          <a:endParaRPr lang="en-US"/>
        </a:p>
      </dgm:t>
    </dgm:pt>
    <dgm:pt modelId="{E14DBF8F-54D4-4511-B25E-D606DA9AB876}" type="sibTrans" cxnId="{134812CE-1BD4-4330-A67C-33D161104CAC}">
      <dgm:prSet/>
      <dgm:spPr/>
      <dgm:t>
        <a:bodyPr/>
        <a:lstStyle/>
        <a:p>
          <a:endParaRPr lang="en-US"/>
        </a:p>
      </dgm:t>
    </dgm:pt>
    <dgm:pt modelId="{544C4580-F68A-4BA8-9010-63013E37D1A6}" type="pres">
      <dgm:prSet presAssocID="{A87CEB1B-2E18-4FE6-B2ED-00D30483D3F1}" presName="Name0" presStyleCnt="0">
        <dgm:presLayoutVars>
          <dgm:chMax val="3"/>
          <dgm:chPref val="3"/>
          <dgm:bulletEnabled val="1"/>
          <dgm:dir/>
          <dgm:animLvl val="lvl"/>
        </dgm:presLayoutVars>
      </dgm:prSet>
      <dgm:spPr/>
      <dgm:t>
        <a:bodyPr/>
        <a:lstStyle/>
        <a:p>
          <a:endParaRPr lang="es-CO"/>
        </a:p>
      </dgm:t>
    </dgm:pt>
    <dgm:pt modelId="{0C0C0572-6BC2-4872-8F89-E04B0197D50F}" type="pres">
      <dgm:prSet presAssocID="{A87CEB1B-2E18-4FE6-B2ED-00D30483D3F1}" presName="arc1" presStyleLbl="node1" presStyleIdx="0" presStyleCnt="4"/>
      <dgm:spPr/>
    </dgm:pt>
    <dgm:pt modelId="{71B41996-2CC6-47D4-BD97-82F0489D65B7}" type="pres">
      <dgm:prSet presAssocID="{A87CEB1B-2E18-4FE6-B2ED-00D30483D3F1}" presName="arc3" presStyleLbl="node1" presStyleIdx="1" presStyleCnt="4"/>
      <dgm:spPr/>
    </dgm:pt>
    <dgm:pt modelId="{5E0730F1-4490-4ABC-946B-66F290DFBD39}" type="pres">
      <dgm:prSet presAssocID="{A87CEB1B-2E18-4FE6-B2ED-00D30483D3F1}" presName="parentText2" presStyleLbl="revTx" presStyleIdx="0" presStyleCnt="3">
        <dgm:presLayoutVars>
          <dgm:chMax val="4"/>
          <dgm:chPref val="3"/>
          <dgm:bulletEnabled val="1"/>
        </dgm:presLayoutVars>
      </dgm:prSet>
      <dgm:spPr/>
      <dgm:t>
        <a:bodyPr/>
        <a:lstStyle/>
        <a:p>
          <a:endParaRPr lang="es-CO"/>
        </a:p>
      </dgm:t>
    </dgm:pt>
    <dgm:pt modelId="{9570341E-C985-40F3-8EE1-DF5B77F1EBD3}" type="pres">
      <dgm:prSet presAssocID="{A87CEB1B-2E18-4FE6-B2ED-00D30483D3F1}" presName="arc2" presStyleLbl="node1" presStyleIdx="2" presStyleCnt="4"/>
      <dgm:spPr/>
    </dgm:pt>
    <dgm:pt modelId="{4F41788D-6F46-447F-8DBE-5F8B8F5A79D5}" type="pres">
      <dgm:prSet presAssocID="{A87CEB1B-2E18-4FE6-B2ED-00D30483D3F1}" presName="arc4" presStyleLbl="node1" presStyleIdx="3" presStyleCnt="4"/>
      <dgm:spPr/>
    </dgm:pt>
    <dgm:pt modelId="{0F4B19A3-0CB5-4136-B3A6-EFD46961CAA2}" type="pres">
      <dgm:prSet presAssocID="{A87CEB1B-2E18-4FE6-B2ED-00D30483D3F1}" presName="parentText3" presStyleLbl="revTx" presStyleIdx="1" presStyleCnt="3">
        <dgm:presLayoutVars>
          <dgm:chMax val="1"/>
          <dgm:chPref val="1"/>
          <dgm:bulletEnabled val="1"/>
        </dgm:presLayoutVars>
      </dgm:prSet>
      <dgm:spPr/>
      <dgm:t>
        <a:bodyPr/>
        <a:lstStyle/>
        <a:p>
          <a:endParaRPr lang="es-CO"/>
        </a:p>
      </dgm:t>
    </dgm:pt>
    <dgm:pt modelId="{CD6BF17A-944C-4156-AC70-DCC4B87864CC}" type="pres">
      <dgm:prSet presAssocID="{A87CEB1B-2E18-4FE6-B2ED-00D30483D3F1}" presName="middleComposite" presStyleCnt="0"/>
      <dgm:spPr/>
    </dgm:pt>
    <dgm:pt modelId="{F1BE9CA2-AC4C-404C-93D2-163F75EFC804}" type="pres">
      <dgm:prSet presAssocID="{ECB741BA-5000-428C-9236-399C3568A2F3}" presName="circ1" presStyleLbl="vennNode1" presStyleIdx="0" presStyleCnt="8"/>
      <dgm:spPr/>
      <dgm:t>
        <a:bodyPr/>
        <a:lstStyle/>
        <a:p>
          <a:endParaRPr lang="es-CO"/>
        </a:p>
      </dgm:t>
    </dgm:pt>
    <dgm:pt modelId="{B20E4F13-8D30-49FC-8520-D37057711A3E}" type="pres">
      <dgm:prSet presAssocID="{ECB741BA-5000-428C-9236-399C3568A2F3}" presName="circ1Tx" presStyleLbl="revTx" presStyleIdx="1" presStyleCnt="3">
        <dgm:presLayoutVars>
          <dgm:chMax val="0"/>
          <dgm:chPref val="0"/>
        </dgm:presLayoutVars>
      </dgm:prSet>
      <dgm:spPr/>
      <dgm:t>
        <a:bodyPr/>
        <a:lstStyle/>
        <a:p>
          <a:endParaRPr lang="es-CO"/>
        </a:p>
      </dgm:t>
    </dgm:pt>
    <dgm:pt modelId="{0B0D38AC-1637-4F0B-A1AE-DB64AC558D45}" type="pres">
      <dgm:prSet presAssocID="{04422158-54A2-48BD-A361-A77C865C68E3}" presName="circ2" presStyleLbl="vennNode1" presStyleIdx="1" presStyleCnt="8"/>
      <dgm:spPr/>
      <dgm:t>
        <a:bodyPr/>
        <a:lstStyle/>
        <a:p>
          <a:endParaRPr lang="es-CO"/>
        </a:p>
      </dgm:t>
    </dgm:pt>
    <dgm:pt modelId="{96ACB8BE-7377-4687-A37D-08D89B7D37AE}" type="pres">
      <dgm:prSet presAssocID="{04422158-54A2-48BD-A361-A77C865C68E3}" presName="circ2Tx" presStyleLbl="revTx" presStyleIdx="1" presStyleCnt="3">
        <dgm:presLayoutVars>
          <dgm:chMax val="0"/>
          <dgm:chPref val="0"/>
        </dgm:presLayoutVars>
      </dgm:prSet>
      <dgm:spPr/>
      <dgm:t>
        <a:bodyPr/>
        <a:lstStyle/>
        <a:p>
          <a:endParaRPr lang="es-CO"/>
        </a:p>
      </dgm:t>
    </dgm:pt>
    <dgm:pt modelId="{495A5B03-28B8-47CA-9404-4EC2D3B14A5C}" type="pres">
      <dgm:prSet presAssocID="{A87CEB1B-2E18-4FE6-B2ED-00D30483D3F1}" presName="leftComposite" presStyleCnt="0"/>
      <dgm:spPr/>
    </dgm:pt>
    <dgm:pt modelId="{7E805E15-AF08-4977-8725-63C72308EA14}" type="pres">
      <dgm:prSet presAssocID="{738825C2-551F-42DC-B84F-BE4F5A9D8306}" presName="childText1_1" presStyleLbl="vennNode1" presStyleIdx="2" presStyleCnt="8" custLinFactNeighborX="-1023" custLinFactNeighborY="12281">
        <dgm:presLayoutVars>
          <dgm:chMax val="0"/>
          <dgm:chPref val="0"/>
        </dgm:presLayoutVars>
      </dgm:prSet>
      <dgm:spPr/>
      <dgm:t>
        <a:bodyPr/>
        <a:lstStyle/>
        <a:p>
          <a:endParaRPr lang="es-CO"/>
        </a:p>
      </dgm:t>
    </dgm:pt>
    <dgm:pt modelId="{C7EEB2E4-BA06-4DDA-81F1-1952F254628F}" type="pres">
      <dgm:prSet presAssocID="{738825C2-551F-42DC-B84F-BE4F5A9D8306}" presName="ellipse1" presStyleLbl="vennNode1" presStyleIdx="3" presStyleCnt="8"/>
      <dgm:spPr/>
    </dgm:pt>
    <dgm:pt modelId="{55FA5A0A-5921-41A3-949C-6F4A5C6B750E}" type="pres">
      <dgm:prSet presAssocID="{738825C2-551F-42DC-B84F-BE4F5A9D8306}" presName="ellipse2" presStyleLbl="vennNode1" presStyleIdx="4" presStyleCnt="8"/>
      <dgm:spPr/>
    </dgm:pt>
    <dgm:pt modelId="{009C01E9-D4A4-487B-AD75-5A4142A246E2}" type="pres">
      <dgm:prSet presAssocID="{540A1DBA-929E-4D1F-B980-70FCE6630FC4}" presName="childText1_2" presStyleLbl="vennNode1" presStyleIdx="5" presStyleCnt="8" custScaleX="114289" custLinFactNeighborX="-29679" custLinFactNeighborY="-3070">
        <dgm:presLayoutVars>
          <dgm:chMax val="0"/>
          <dgm:chPref val="0"/>
        </dgm:presLayoutVars>
      </dgm:prSet>
      <dgm:spPr/>
      <dgm:t>
        <a:bodyPr/>
        <a:lstStyle/>
        <a:p>
          <a:endParaRPr lang="es-CO"/>
        </a:p>
      </dgm:t>
    </dgm:pt>
    <dgm:pt modelId="{57A5D73D-7798-4EC9-BBDB-D3BC627F2BA7}" type="pres">
      <dgm:prSet presAssocID="{540A1DBA-929E-4D1F-B980-70FCE6630FC4}" presName="ellipse3" presStyleLbl="vennNode1" presStyleIdx="6" presStyleCnt="8"/>
      <dgm:spPr/>
    </dgm:pt>
    <dgm:pt modelId="{8B385AA7-E956-45F4-9865-F103CAE1A448}" type="pres">
      <dgm:prSet presAssocID="{3A0EE9DE-EA56-4876-8E14-3656C03869ED}" presName="childText1_3" presStyleLbl="vennNode1" presStyleIdx="7" presStyleCnt="8" custScaleX="109816" custScaleY="106551" custLinFactNeighborX="1023" custLinFactNeighborY="-24561">
        <dgm:presLayoutVars>
          <dgm:chMax val="0"/>
          <dgm:chPref val="0"/>
        </dgm:presLayoutVars>
      </dgm:prSet>
      <dgm:spPr/>
      <dgm:t>
        <a:bodyPr/>
        <a:lstStyle/>
        <a:p>
          <a:endParaRPr lang="es-CO"/>
        </a:p>
      </dgm:t>
    </dgm:pt>
    <dgm:pt modelId="{5BA5EE88-76BF-4F36-9CAC-0FA09075B7BD}" type="pres">
      <dgm:prSet presAssocID="{A87CEB1B-2E18-4FE6-B2ED-00D30483D3F1}" presName="rightChild" presStyleLbl="node2" presStyleIdx="0" presStyleCnt="1">
        <dgm:presLayoutVars>
          <dgm:chMax val="0"/>
          <dgm:chPref val="0"/>
        </dgm:presLayoutVars>
      </dgm:prSet>
      <dgm:spPr/>
      <dgm:t>
        <a:bodyPr/>
        <a:lstStyle/>
        <a:p>
          <a:endParaRPr lang="es-CO"/>
        </a:p>
      </dgm:t>
    </dgm:pt>
    <dgm:pt modelId="{F001A8B0-129E-4EED-A8C7-2213632728E1}" type="pres">
      <dgm:prSet presAssocID="{A87CEB1B-2E18-4FE6-B2ED-00D30483D3F1}" presName="parentText1" presStyleLbl="revTx" presStyleIdx="2" presStyleCnt="3">
        <dgm:presLayoutVars>
          <dgm:chMax val="4"/>
          <dgm:chPref val="3"/>
          <dgm:bulletEnabled val="1"/>
        </dgm:presLayoutVars>
      </dgm:prSet>
      <dgm:spPr/>
      <dgm:t>
        <a:bodyPr/>
        <a:lstStyle/>
        <a:p>
          <a:endParaRPr lang="es-CO"/>
        </a:p>
      </dgm:t>
    </dgm:pt>
  </dgm:ptLst>
  <dgm:cxnLst>
    <dgm:cxn modelId="{037EDC8D-0DF8-4C01-ACF9-2D9EE8A7D8E7}" type="presOf" srcId="{3A0EE9DE-EA56-4876-8E14-3656C03869ED}" destId="{8B385AA7-E956-45F4-9865-F103CAE1A448}" srcOrd="0" destOrd="0" presId="urn:microsoft.com/office/officeart/2009/3/layout/PhasedProcess"/>
    <dgm:cxn modelId="{C8307C6B-64B4-4C5B-9254-1F52EE510846}" type="presOf" srcId="{540A1DBA-929E-4D1F-B980-70FCE6630FC4}" destId="{009C01E9-D4A4-487B-AD75-5A4142A246E2}" srcOrd="0" destOrd="0" presId="urn:microsoft.com/office/officeart/2009/3/layout/PhasedProcess"/>
    <dgm:cxn modelId="{BA06BDA9-0EDA-45C4-A706-B9F820D7FD48}" type="presOf" srcId="{07715567-7771-4E70-8B3F-7E0E4193B1F8}" destId="{F001A8B0-129E-4EED-A8C7-2213632728E1}" srcOrd="0" destOrd="0" presId="urn:microsoft.com/office/officeart/2009/3/layout/PhasedProcess"/>
    <dgm:cxn modelId="{8B5C19B1-8DBE-4C85-BA8B-1D4C9805980C}" type="presOf" srcId="{04422158-54A2-48BD-A361-A77C865C68E3}" destId="{96ACB8BE-7377-4687-A37D-08D89B7D37AE}" srcOrd="1" destOrd="0" presId="urn:microsoft.com/office/officeart/2009/3/layout/PhasedProcess"/>
    <dgm:cxn modelId="{BEC41087-31D7-488B-9EDF-E802FDB67875}" srcId="{07715567-7771-4E70-8B3F-7E0E4193B1F8}" destId="{738825C2-551F-42DC-B84F-BE4F5A9D8306}" srcOrd="0" destOrd="0" parTransId="{41C6141B-7B14-4372-9BFC-D9BB80756051}" sibTransId="{F4681019-69EB-42AB-90F4-1FD5569B6F52}"/>
    <dgm:cxn modelId="{CB6D2484-3B15-4FC2-9C1B-4C0373770A1B}" srcId="{A87CEB1B-2E18-4FE6-B2ED-00D30483D3F1}" destId="{E038A76F-0293-4952-B696-B10FAA33095E}" srcOrd="2" destOrd="0" parTransId="{18DD93C8-70FD-4C66-AAB5-71EE50DBAC10}" sibTransId="{C6459CAB-50CB-4460-A074-5B6CC4C37480}"/>
    <dgm:cxn modelId="{6CCC6BF9-54DA-42A0-BAE6-758534D0255E}" srcId="{87465DC0-FD01-4CC6-B38A-53A785DF8085}" destId="{ECB741BA-5000-428C-9236-399C3568A2F3}" srcOrd="0" destOrd="0" parTransId="{6962B0D2-600E-47CA-A4C5-D8C83F92A63D}" sibTransId="{405D38AC-B0C4-4850-97D4-FD6250BB5066}"/>
    <dgm:cxn modelId="{33C441D3-6E96-421D-8BBE-D1182340FF23}" type="presOf" srcId="{04422158-54A2-48BD-A361-A77C865C68E3}" destId="{0B0D38AC-1637-4F0B-A1AE-DB64AC558D45}" srcOrd="0" destOrd="0" presId="urn:microsoft.com/office/officeart/2009/3/layout/PhasedProcess"/>
    <dgm:cxn modelId="{134812CE-1BD4-4330-A67C-33D161104CAC}" srcId="{E038A76F-0293-4952-B696-B10FAA33095E}" destId="{EABB77FB-2759-4202-9B38-E185DC0272D4}" srcOrd="0" destOrd="0" parTransId="{90A78327-2185-43B9-88EE-444BC9794DAF}" sibTransId="{E14DBF8F-54D4-4511-B25E-D606DA9AB876}"/>
    <dgm:cxn modelId="{8780A0C7-BC45-427B-BC52-AED5645E0545}" type="presOf" srcId="{738825C2-551F-42DC-B84F-BE4F5A9D8306}" destId="{7E805E15-AF08-4977-8725-63C72308EA14}" srcOrd="0" destOrd="0" presId="urn:microsoft.com/office/officeart/2009/3/layout/PhasedProcess"/>
    <dgm:cxn modelId="{3B860A6D-0391-4AE2-B1AC-19774F64BC7A}" type="presOf" srcId="{A87CEB1B-2E18-4FE6-B2ED-00D30483D3F1}" destId="{544C4580-F68A-4BA8-9010-63013E37D1A6}" srcOrd="0" destOrd="0" presId="urn:microsoft.com/office/officeart/2009/3/layout/PhasedProcess"/>
    <dgm:cxn modelId="{04E8EDCE-954A-4AD1-BA77-787BA5EDAD24}" srcId="{87465DC0-FD01-4CC6-B38A-53A785DF8085}" destId="{04422158-54A2-48BD-A361-A77C865C68E3}" srcOrd="1" destOrd="0" parTransId="{40E83786-9A08-4BC3-AA58-A86947FB43F7}" sibTransId="{11C7380B-F4C5-4D80-9F40-39388B7A084D}"/>
    <dgm:cxn modelId="{5BB7B306-76A1-44B6-889B-C5A58F60A37F}" type="presOf" srcId="{E038A76F-0293-4952-B696-B10FAA33095E}" destId="{0F4B19A3-0CB5-4136-B3A6-EFD46961CAA2}" srcOrd="0" destOrd="0" presId="urn:microsoft.com/office/officeart/2009/3/layout/PhasedProcess"/>
    <dgm:cxn modelId="{85D357A7-5D95-47EF-91D3-AF4FA0ADDC40}" srcId="{A87CEB1B-2E18-4FE6-B2ED-00D30483D3F1}" destId="{07715567-7771-4E70-8B3F-7E0E4193B1F8}" srcOrd="0" destOrd="0" parTransId="{4BD20174-734B-4B7D-9A35-8BBD53079F80}" sibTransId="{3B743AC5-EDA1-4403-94DC-DD20506B7FB7}"/>
    <dgm:cxn modelId="{73304584-3474-43C8-9AD7-3D169708E618}" srcId="{07715567-7771-4E70-8B3F-7E0E4193B1F8}" destId="{540A1DBA-929E-4D1F-B980-70FCE6630FC4}" srcOrd="1" destOrd="0" parTransId="{A34B9F15-BD2B-4054-8D0B-ED62ECBD87C8}" sibTransId="{B5ECD7CA-F81F-49C5-97C5-8151F61BE4FE}"/>
    <dgm:cxn modelId="{CA13ABE7-4633-4193-9F45-7D35432E8162}" srcId="{A87CEB1B-2E18-4FE6-B2ED-00D30483D3F1}" destId="{87465DC0-FD01-4CC6-B38A-53A785DF8085}" srcOrd="1" destOrd="0" parTransId="{EC51E8CE-6013-4C80-87EA-AF407C744D12}" sibTransId="{2613B3B5-CAFE-4213-B2DC-57521056316B}"/>
    <dgm:cxn modelId="{DCE9F8CE-BD9E-47B3-AA15-6FDA17FCA300}" type="presOf" srcId="{ECB741BA-5000-428C-9236-399C3568A2F3}" destId="{B20E4F13-8D30-49FC-8520-D37057711A3E}" srcOrd="1" destOrd="0" presId="urn:microsoft.com/office/officeart/2009/3/layout/PhasedProcess"/>
    <dgm:cxn modelId="{CC1CBE3B-0211-4A95-A2B7-687CFC3FE696}" type="presOf" srcId="{EABB77FB-2759-4202-9B38-E185DC0272D4}" destId="{5BA5EE88-76BF-4F36-9CAC-0FA09075B7BD}" srcOrd="0" destOrd="0" presId="urn:microsoft.com/office/officeart/2009/3/layout/PhasedProcess"/>
    <dgm:cxn modelId="{BFBAA5CF-96D2-44C5-8080-176C4AD3D21C}" type="presOf" srcId="{87465DC0-FD01-4CC6-B38A-53A785DF8085}" destId="{5E0730F1-4490-4ABC-946B-66F290DFBD39}" srcOrd="0" destOrd="0" presId="urn:microsoft.com/office/officeart/2009/3/layout/PhasedProcess"/>
    <dgm:cxn modelId="{4BA4E61C-CC41-42FA-8C0F-0A26ED3979EF}" srcId="{07715567-7771-4E70-8B3F-7E0E4193B1F8}" destId="{3A0EE9DE-EA56-4876-8E14-3656C03869ED}" srcOrd="2" destOrd="0" parTransId="{F1A5E30C-D085-4E55-9BBD-0CAE700D22B0}" sibTransId="{D52018BB-31E6-481C-819C-74569E193620}"/>
    <dgm:cxn modelId="{99D2F460-6755-4BD3-B9F4-94DB951AAF20}" type="presOf" srcId="{ECB741BA-5000-428C-9236-399C3568A2F3}" destId="{F1BE9CA2-AC4C-404C-93D2-163F75EFC804}" srcOrd="0" destOrd="0" presId="urn:microsoft.com/office/officeart/2009/3/layout/PhasedProcess"/>
    <dgm:cxn modelId="{1E67D2BC-DFEB-4013-A3EC-7CD772388CCD}" type="presParOf" srcId="{544C4580-F68A-4BA8-9010-63013E37D1A6}" destId="{0C0C0572-6BC2-4872-8F89-E04B0197D50F}" srcOrd="0" destOrd="0" presId="urn:microsoft.com/office/officeart/2009/3/layout/PhasedProcess"/>
    <dgm:cxn modelId="{B25457E6-FBAA-45D7-A2C1-B9979FDFF761}" type="presParOf" srcId="{544C4580-F68A-4BA8-9010-63013E37D1A6}" destId="{71B41996-2CC6-47D4-BD97-82F0489D65B7}" srcOrd="1" destOrd="0" presId="urn:microsoft.com/office/officeart/2009/3/layout/PhasedProcess"/>
    <dgm:cxn modelId="{FEC09167-A212-4FE3-93B9-1888AF7C8359}" type="presParOf" srcId="{544C4580-F68A-4BA8-9010-63013E37D1A6}" destId="{5E0730F1-4490-4ABC-946B-66F290DFBD39}" srcOrd="2" destOrd="0" presId="urn:microsoft.com/office/officeart/2009/3/layout/PhasedProcess"/>
    <dgm:cxn modelId="{C2E69F2B-18DB-4111-A804-5A6314D1E588}" type="presParOf" srcId="{544C4580-F68A-4BA8-9010-63013E37D1A6}" destId="{9570341E-C985-40F3-8EE1-DF5B77F1EBD3}" srcOrd="3" destOrd="0" presId="urn:microsoft.com/office/officeart/2009/3/layout/PhasedProcess"/>
    <dgm:cxn modelId="{F5335412-84B0-4129-A1E7-70AF9503B7CC}" type="presParOf" srcId="{544C4580-F68A-4BA8-9010-63013E37D1A6}" destId="{4F41788D-6F46-447F-8DBE-5F8B8F5A79D5}" srcOrd="4" destOrd="0" presId="urn:microsoft.com/office/officeart/2009/3/layout/PhasedProcess"/>
    <dgm:cxn modelId="{C00AA5F4-BB7F-4E86-A160-D8A5EF856614}" type="presParOf" srcId="{544C4580-F68A-4BA8-9010-63013E37D1A6}" destId="{0F4B19A3-0CB5-4136-B3A6-EFD46961CAA2}" srcOrd="5" destOrd="0" presId="urn:microsoft.com/office/officeart/2009/3/layout/PhasedProcess"/>
    <dgm:cxn modelId="{36C5607C-53B1-4D4C-84D4-E1199C99B701}" type="presParOf" srcId="{544C4580-F68A-4BA8-9010-63013E37D1A6}" destId="{CD6BF17A-944C-4156-AC70-DCC4B87864CC}" srcOrd="6" destOrd="0" presId="urn:microsoft.com/office/officeart/2009/3/layout/PhasedProcess"/>
    <dgm:cxn modelId="{833658BC-17FF-4419-9B32-2B01BC0DF4F6}" type="presParOf" srcId="{CD6BF17A-944C-4156-AC70-DCC4B87864CC}" destId="{F1BE9CA2-AC4C-404C-93D2-163F75EFC804}" srcOrd="0" destOrd="0" presId="urn:microsoft.com/office/officeart/2009/3/layout/PhasedProcess"/>
    <dgm:cxn modelId="{2DAACFA2-7E21-4C78-93F1-144B713F27BC}" type="presParOf" srcId="{CD6BF17A-944C-4156-AC70-DCC4B87864CC}" destId="{B20E4F13-8D30-49FC-8520-D37057711A3E}" srcOrd="1" destOrd="0" presId="urn:microsoft.com/office/officeart/2009/3/layout/PhasedProcess"/>
    <dgm:cxn modelId="{9D5AE7FD-3B32-49C0-BCBA-7135411181F4}" type="presParOf" srcId="{CD6BF17A-944C-4156-AC70-DCC4B87864CC}" destId="{0B0D38AC-1637-4F0B-A1AE-DB64AC558D45}" srcOrd="2" destOrd="0" presId="urn:microsoft.com/office/officeart/2009/3/layout/PhasedProcess"/>
    <dgm:cxn modelId="{B2FC0735-04C2-49F1-9784-A173F4979F11}" type="presParOf" srcId="{CD6BF17A-944C-4156-AC70-DCC4B87864CC}" destId="{96ACB8BE-7377-4687-A37D-08D89B7D37AE}" srcOrd="3" destOrd="0" presId="urn:microsoft.com/office/officeart/2009/3/layout/PhasedProcess"/>
    <dgm:cxn modelId="{B0D34B32-A6C7-415E-AD92-86A6BD380858}" type="presParOf" srcId="{544C4580-F68A-4BA8-9010-63013E37D1A6}" destId="{495A5B03-28B8-47CA-9404-4EC2D3B14A5C}" srcOrd="7" destOrd="0" presId="urn:microsoft.com/office/officeart/2009/3/layout/PhasedProcess"/>
    <dgm:cxn modelId="{623B6A98-21DF-4D57-A2BE-8112837D0C2D}" type="presParOf" srcId="{495A5B03-28B8-47CA-9404-4EC2D3B14A5C}" destId="{7E805E15-AF08-4977-8725-63C72308EA14}" srcOrd="0" destOrd="0" presId="urn:microsoft.com/office/officeart/2009/3/layout/PhasedProcess"/>
    <dgm:cxn modelId="{D673EA61-9A1C-4E4D-AB2A-D7713AF010FB}" type="presParOf" srcId="{495A5B03-28B8-47CA-9404-4EC2D3B14A5C}" destId="{C7EEB2E4-BA06-4DDA-81F1-1952F254628F}" srcOrd="1" destOrd="0" presId="urn:microsoft.com/office/officeart/2009/3/layout/PhasedProcess"/>
    <dgm:cxn modelId="{71F09A4E-6975-4EEF-8931-5A7093FDC917}" type="presParOf" srcId="{495A5B03-28B8-47CA-9404-4EC2D3B14A5C}" destId="{55FA5A0A-5921-41A3-949C-6F4A5C6B750E}" srcOrd="2" destOrd="0" presId="urn:microsoft.com/office/officeart/2009/3/layout/PhasedProcess"/>
    <dgm:cxn modelId="{99CFB13F-FFCD-4094-BF27-D186AC606646}" type="presParOf" srcId="{495A5B03-28B8-47CA-9404-4EC2D3B14A5C}" destId="{009C01E9-D4A4-487B-AD75-5A4142A246E2}" srcOrd="3" destOrd="0" presId="urn:microsoft.com/office/officeart/2009/3/layout/PhasedProcess"/>
    <dgm:cxn modelId="{879FD881-0465-4B79-8786-1D7A9AD9F050}" type="presParOf" srcId="{495A5B03-28B8-47CA-9404-4EC2D3B14A5C}" destId="{57A5D73D-7798-4EC9-BBDB-D3BC627F2BA7}" srcOrd="4" destOrd="0" presId="urn:microsoft.com/office/officeart/2009/3/layout/PhasedProcess"/>
    <dgm:cxn modelId="{0E9D1EED-3229-4B78-BE3B-06D1B4D7C95E}" type="presParOf" srcId="{495A5B03-28B8-47CA-9404-4EC2D3B14A5C}" destId="{8B385AA7-E956-45F4-9865-F103CAE1A448}" srcOrd="5" destOrd="0" presId="urn:microsoft.com/office/officeart/2009/3/layout/PhasedProcess"/>
    <dgm:cxn modelId="{CA06D87A-6EB3-459A-BA71-7C28F2554F73}" type="presParOf" srcId="{544C4580-F68A-4BA8-9010-63013E37D1A6}" destId="{5BA5EE88-76BF-4F36-9CAC-0FA09075B7BD}" srcOrd="8" destOrd="0" presId="urn:microsoft.com/office/officeart/2009/3/layout/PhasedProcess"/>
    <dgm:cxn modelId="{EAF1E0CD-B870-441D-ADAB-FC7FB5A53146}" type="presParOf" srcId="{544C4580-F68A-4BA8-9010-63013E37D1A6}" destId="{F001A8B0-129E-4EED-A8C7-2213632728E1}"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simple2" qsCatId="simple" csTypeId="urn:microsoft.com/office/officeart/2005/8/colors/accent1_2" csCatId="accent1" phldr="1"/>
      <dgm:spPr/>
      <dgm:t>
        <a:bodyPr/>
        <a:lstStyle/>
        <a:p>
          <a:endParaRPr lang="es-ES"/>
        </a:p>
      </dgm:t>
    </dgm:pt>
    <dgm:pt modelId="{A55CD827-7257-4BA6-AB6C-42AEF005D59C}">
      <dgm:prSet custT="1"/>
      <dgm:spPr/>
      <dgm:t>
        <a:bodyPr/>
        <a:lstStyle/>
        <a:p>
          <a:pPr algn="l"/>
          <a:r>
            <a:rPr lang="es-ES" sz="900" b="1" dirty="0">
              <a:solidFill>
                <a:schemeClr val="bg1"/>
              </a:solidFill>
            </a:rPr>
            <a:t>CLIMA</a:t>
          </a:r>
        </a:p>
        <a:p>
          <a:pPr algn="l"/>
          <a:r>
            <a:rPr lang="es-CO" sz="1100" b="1" dirty="0">
              <a:solidFill>
                <a:schemeClr val="bg2">
                  <a:lumMod val="10000"/>
                </a:schemeClr>
              </a:solidFill>
              <a:effectLst/>
            </a:rPr>
            <a:t>CONDICIONES CLIMÁTICAS</a:t>
          </a:r>
          <a:endParaRPr lang="es-ES" sz="1100" b="1" dirty="0">
            <a:solidFill>
              <a:schemeClr val="bg2">
                <a:lumMod val="10000"/>
              </a:schemeClr>
            </a:solidFill>
            <a:effectLst/>
          </a:endParaRPr>
        </a:p>
      </dgm:t>
    </dgm:pt>
    <dgm:pt modelId="{100BC01F-41B0-43EC-9F98-813E9994508A}" type="parTrans" cxnId="{6A3F9819-C2B8-4E06-A5AD-8B8B53A10C74}">
      <dgm:prSet/>
      <dgm:spPr/>
      <dgm:t>
        <a:bodyPr/>
        <a:lstStyle/>
        <a:p>
          <a:pPr algn="l"/>
          <a:endParaRPr lang="es-ES"/>
        </a:p>
      </dgm:t>
    </dgm:pt>
    <dgm:pt modelId="{7BD2A81E-7070-4DB9-9BFA-3E06040678A7}" type="sibTrans" cxnId="{6A3F9819-C2B8-4E06-A5AD-8B8B53A10C74}">
      <dgm:prSet/>
      <dgm:spPr/>
      <dgm:t>
        <a:bodyPr/>
        <a:lstStyle/>
        <a:p>
          <a:pPr algn="l"/>
          <a:endParaRPr lang="es-ES"/>
        </a:p>
      </dgm:t>
    </dgm:pt>
    <dgm:pt modelId="{410420C2-E512-4B85-A3D2-8130FCFF1188}">
      <dgm:prSet custT="1"/>
      <dgm:spPr/>
      <dgm:t>
        <a:bodyPr/>
        <a:lstStyle/>
        <a:p>
          <a:pPr algn="l"/>
          <a:r>
            <a:rPr lang="es-CO" sz="900" b="1" dirty="0">
              <a:solidFill>
                <a:schemeClr val="bg1"/>
              </a:solidFill>
            </a:rPr>
            <a:t>SUELOS</a:t>
          </a:r>
        </a:p>
        <a:p>
          <a:pPr algn="l"/>
          <a:r>
            <a:rPr lang="es-CO" sz="1100" b="1" dirty="0">
              <a:solidFill>
                <a:schemeClr val="bg2">
                  <a:lumMod val="10000"/>
                </a:schemeClr>
              </a:solidFill>
              <a:effectLst/>
            </a:rPr>
            <a:t>CONDICIONES DE ENRAIZAMIENTO Y TUBERIZACIÓN</a:t>
          </a:r>
          <a:endParaRPr lang="es-ES" sz="1100" b="1" dirty="0">
            <a:solidFill>
              <a:schemeClr val="bg2">
                <a:lumMod val="10000"/>
              </a:schemeClr>
            </a:solidFill>
            <a:effectLst/>
          </a:endParaRPr>
        </a:p>
      </dgm:t>
    </dgm:pt>
    <dgm:pt modelId="{26D5D7E4-3BE9-4CAC-B83C-7B7FFE77F7F5}" type="parTrans" cxnId="{13C12FF7-D3C8-48E0-9828-33FDE4AA8D4D}">
      <dgm:prSet/>
      <dgm:spPr/>
      <dgm:t>
        <a:bodyPr/>
        <a:lstStyle/>
        <a:p>
          <a:pPr algn="l"/>
          <a:endParaRPr lang="es-ES"/>
        </a:p>
      </dgm:t>
    </dgm:pt>
    <dgm:pt modelId="{FC525F7E-A074-489E-98C2-2B1B80265E84}" type="sibTrans" cxnId="{13C12FF7-D3C8-48E0-9828-33FDE4AA8D4D}">
      <dgm:prSet/>
      <dgm:spPr/>
      <dgm:t>
        <a:bodyPr/>
        <a:lstStyle/>
        <a:p>
          <a:pPr algn="l"/>
          <a:endParaRPr lang="es-ES"/>
        </a:p>
      </dgm:t>
    </dgm:pt>
    <dgm:pt modelId="{5B326D2E-234D-46E1-A71B-7A66EB47EDDE}">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DISPONIBILIDAD DE OXÍGENO</a:t>
          </a:r>
          <a:endParaRPr lang="es-ES" sz="1100" b="1" dirty="0">
            <a:solidFill>
              <a:schemeClr val="bg2">
                <a:lumMod val="10000"/>
              </a:schemeClr>
            </a:solidFill>
            <a:effectLst/>
          </a:endParaRPr>
        </a:p>
      </dgm:t>
    </dgm:pt>
    <dgm:pt modelId="{F6B6A675-927D-4197-86D0-CE3D508C8C4F}" type="parTrans" cxnId="{38CB3882-A07C-407E-BF93-4BA25AC7E91F}">
      <dgm:prSet/>
      <dgm:spPr/>
      <dgm:t>
        <a:bodyPr/>
        <a:lstStyle/>
        <a:p>
          <a:pPr algn="l"/>
          <a:endParaRPr lang="es-ES"/>
        </a:p>
      </dgm:t>
    </dgm:pt>
    <dgm:pt modelId="{8FF2CDDA-4F62-4A80-A390-531C731BC2D4}" type="sibTrans" cxnId="{38CB3882-A07C-407E-BF93-4BA25AC7E91F}">
      <dgm:prSet/>
      <dgm:spPr/>
      <dgm:t>
        <a:bodyPr/>
        <a:lstStyle/>
        <a:p>
          <a:pPr algn="l"/>
          <a:endParaRPr lang="es-ES"/>
        </a:p>
      </dgm:t>
    </dgm:pt>
    <dgm:pt modelId="{84E284D0-0EAD-4ECF-81A3-D3435F7F70C6}">
      <dgm:prSet/>
      <dgm:spPr/>
      <dgm:t>
        <a:bodyPr/>
        <a:lstStyle/>
        <a:p>
          <a:pPr algn="l"/>
          <a:r>
            <a:rPr lang="es-CO" b="0" dirty="0"/>
            <a:t>Temperatura</a:t>
          </a:r>
          <a:endParaRPr lang="es-ES" b="0" dirty="0"/>
        </a:p>
      </dgm:t>
    </dgm:pt>
    <dgm:pt modelId="{9CBA36C9-7E96-43AD-9274-91E09052CF13}" type="parTrans" cxnId="{48FC78A2-B61B-40B0-BC3F-3FEE5D9926F9}">
      <dgm:prSet/>
      <dgm:spPr/>
      <dgm:t>
        <a:bodyPr/>
        <a:lstStyle/>
        <a:p>
          <a:pPr algn="l"/>
          <a:endParaRPr lang="es-ES"/>
        </a:p>
      </dgm:t>
    </dgm:pt>
    <dgm:pt modelId="{59ADA98D-EAC4-4807-854E-FBC3929AEAA1}" type="sibTrans" cxnId="{48FC78A2-B61B-40B0-BC3F-3FEE5D9926F9}">
      <dgm:prSet/>
      <dgm:spPr/>
      <dgm:t>
        <a:bodyPr/>
        <a:lstStyle/>
        <a:p>
          <a:pPr algn="l"/>
          <a:endParaRPr lang="es-ES"/>
        </a:p>
      </dgm:t>
    </dgm:pt>
    <dgm:pt modelId="{5DD60538-D906-4E85-A6B8-B7336D568FE5}">
      <dgm:prSet/>
      <dgm:spPr/>
      <dgm:t>
        <a:bodyPr/>
        <a:lstStyle/>
        <a:p>
          <a:pPr algn="l"/>
          <a:r>
            <a:rPr lang="es-CO" b="0" dirty="0"/>
            <a:t>Pendiente</a:t>
          </a:r>
          <a:endParaRPr lang="es-ES" b="0" dirty="0"/>
        </a:p>
      </dgm:t>
    </dgm:pt>
    <dgm:pt modelId="{6896518B-B051-4606-8412-387E9124AFD4}" type="parTrans" cxnId="{69000C30-73CD-4176-8710-24D8EA013D08}">
      <dgm:prSet/>
      <dgm:spPr/>
      <dgm:t>
        <a:bodyPr/>
        <a:lstStyle/>
        <a:p>
          <a:pPr algn="l"/>
          <a:endParaRPr lang="es-ES"/>
        </a:p>
      </dgm:t>
    </dgm:pt>
    <dgm:pt modelId="{04B005BE-662F-4F78-9BEF-DB82CFEB9000}" type="sibTrans" cxnId="{69000C30-73CD-4176-8710-24D8EA013D08}">
      <dgm:prSet/>
      <dgm:spPr/>
      <dgm:t>
        <a:bodyPr/>
        <a:lstStyle/>
        <a:p>
          <a:pPr algn="l"/>
          <a:endParaRPr lang="es-ES"/>
        </a:p>
      </dgm:t>
    </dgm:pt>
    <dgm:pt modelId="{4DDCD1F9-8184-4860-9F01-CEC387D1D965}">
      <dgm:prSet/>
      <dgm:spPr/>
      <dgm:t>
        <a:bodyPr/>
        <a:lstStyle/>
        <a:p>
          <a:pPr algn="l"/>
          <a:r>
            <a:rPr lang="es-CO" b="0" dirty="0"/>
            <a:t>Profundidad efectiva</a:t>
          </a:r>
          <a:endParaRPr lang="es-ES" b="0" dirty="0"/>
        </a:p>
      </dgm:t>
    </dgm:pt>
    <dgm:pt modelId="{6465C1CF-5FDF-4533-AED4-7514A0DC470F}" type="parTrans" cxnId="{5FF3F620-44AB-4E5E-B7A5-DD7ABA61949A}">
      <dgm:prSet/>
      <dgm:spPr/>
      <dgm:t>
        <a:bodyPr/>
        <a:lstStyle/>
        <a:p>
          <a:pPr algn="l"/>
          <a:endParaRPr lang="es-ES"/>
        </a:p>
      </dgm:t>
    </dgm:pt>
    <dgm:pt modelId="{F12A7B17-9D3F-4198-B9B4-1A607BDDF1C1}" type="sibTrans" cxnId="{5FF3F620-44AB-4E5E-B7A5-DD7ABA61949A}">
      <dgm:prSet/>
      <dgm:spPr/>
      <dgm:t>
        <a:bodyPr/>
        <a:lstStyle/>
        <a:p>
          <a:pPr algn="l"/>
          <a:endParaRPr lang="es-ES"/>
        </a:p>
      </dgm:t>
    </dgm:pt>
    <dgm:pt modelId="{3AB5F7DC-6F79-4990-B699-01FF094269B5}">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DISPONIBILIDAD DE HUMEDAD</a:t>
          </a:r>
          <a:endParaRPr lang="es-ES" sz="1100" b="1" dirty="0">
            <a:solidFill>
              <a:schemeClr val="bg2">
                <a:lumMod val="10000"/>
              </a:schemeClr>
            </a:solidFill>
            <a:effectLst/>
          </a:endParaRPr>
        </a:p>
      </dgm:t>
    </dgm:pt>
    <dgm:pt modelId="{81E2D189-9CC2-4C7C-A7C4-CC53C6F411D5}" type="parTrans" cxnId="{C33A4CC8-EC6D-4D41-BD45-FBEE4EB59D73}">
      <dgm:prSet/>
      <dgm:spPr/>
      <dgm:t>
        <a:bodyPr/>
        <a:lstStyle/>
        <a:p>
          <a:pPr algn="l"/>
          <a:endParaRPr lang="es-ES"/>
        </a:p>
      </dgm:t>
    </dgm:pt>
    <dgm:pt modelId="{AB5CD538-DDCD-4334-B018-9ED8592EB358}" type="sibTrans" cxnId="{C33A4CC8-EC6D-4D41-BD45-FBEE4EB59D73}">
      <dgm:prSet/>
      <dgm:spPr/>
      <dgm:t>
        <a:bodyPr/>
        <a:lstStyle/>
        <a:p>
          <a:pPr algn="l"/>
          <a:endParaRPr lang="es-ES"/>
        </a:p>
      </dgm:t>
    </dgm:pt>
    <dgm:pt modelId="{6DF9AF7A-3BB0-4122-B8B8-3210588F8231}">
      <dgm:prSet/>
      <dgm:spPr/>
      <dgm:t>
        <a:bodyPr/>
        <a:lstStyle/>
        <a:p>
          <a:pPr algn="l"/>
          <a:r>
            <a:rPr lang="es-CO" b="0" dirty="0"/>
            <a:t>Susceptibilidad a inundaciones</a:t>
          </a:r>
          <a:endParaRPr lang="es-ES" b="0" dirty="0"/>
        </a:p>
      </dgm:t>
    </dgm:pt>
    <dgm:pt modelId="{A45B708C-609A-4DBA-8039-B6E04DE66C2A}" type="parTrans" cxnId="{54CE5360-23AD-4BAB-B252-B37D264A0295}">
      <dgm:prSet/>
      <dgm:spPr/>
      <dgm:t>
        <a:bodyPr/>
        <a:lstStyle/>
        <a:p>
          <a:pPr algn="l"/>
          <a:endParaRPr lang="es-ES"/>
        </a:p>
      </dgm:t>
    </dgm:pt>
    <dgm:pt modelId="{00C38600-AAB5-46A2-A46F-7292FE99603D}" type="sibTrans" cxnId="{54CE5360-23AD-4BAB-B252-B37D264A0295}">
      <dgm:prSet/>
      <dgm:spPr/>
      <dgm:t>
        <a:bodyPr/>
        <a:lstStyle/>
        <a:p>
          <a:pPr algn="l"/>
          <a:endParaRPr lang="es-ES"/>
        </a:p>
      </dgm:t>
    </dgm:pt>
    <dgm:pt modelId="{666CAE94-DDBA-4FC2-9D05-05FCAA815F15}">
      <dgm:prSet/>
      <dgm:spPr/>
      <dgm:t>
        <a:bodyPr/>
        <a:lstStyle/>
        <a:p>
          <a:pPr algn="l"/>
          <a:r>
            <a:rPr lang="es-CO" b="0" dirty="0"/>
            <a:t>Régimen de humedad</a:t>
          </a:r>
          <a:endParaRPr lang="es-ES" b="0" dirty="0"/>
        </a:p>
      </dgm:t>
    </dgm:pt>
    <dgm:pt modelId="{8740592C-77D5-4810-B6F0-03E6F0CA4E69}" type="parTrans" cxnId="{3D3CDF8B-86C9-4CD7-9830-409AEFDE4949}">
      <dgm:prSet/>
      <dgm:spPr/>
      <dgm:t>
        <a:bodyPr/>
        <a:lstStyle/>
        <a:p>
          <a:pPr algn="l"/>
          <a:endParaRPr lang="es-CO"/>
        </a:p>
      </dgm:t>
    </dgm:pt>
    <dgm:pt modelId="{E11ADEAA-33E3-4D02-870A-BC107BD11192}" type="sibTrans" cxnId="{3D3CDF8B-86C9-4CD7-9830-409AEFDE4949}">
      <dgm:prSet/>
      <dgm:spPr/>
      <dgm:t>
        <a:bodyPr/>
        <a:lstStyle/>
        <a:p>
          <a:pPr algn="l"/>
          <a:endParaRPr lang="es-CO"/>
        </a:p>
      </dgm:t>
    </dgm:pt>
    <dgm:pt modelId="{3E298D14-999A-4BF9-A4A0-8547A5CDE89C}">
      <dgm:prSet custT="1"/>
      <dgm:spPr/>
      <dgm:t>
        <a:bodyPr/>
        <a:lstStyle/>
        <a:p>
          <a:pPr algn="l"/>
          <a:r>
            <a:rPr lang="es-ES" sz="900" b="1" dirty="0">
              <a:solidFill>
                <a:schemeClr val="bg1"/>
              </a:solidFill>
            </a:rPr>
            <a:t>SUELOS</a:t>
          </a:r>
        </a:p>
        <a:p>
          <a:pPr algn="l"/>
          <a:r>
            <a:rPr lang="es-CO" sz="1050" b="1" dirty="0">
              <a:solidFill>
                <a:schemeClr val="bg2">
                  <a:lumMod val="10000"/>
                </a:schemeClr>
              </a:solidFill>
              <a:effectLst/>
            </a:rPr>
            <a:t>DISPONIBILIDAD DE NUTRIENTES</a:t>
          </a:r>
          <a:endParaRPr lang="es-ES" sz="1050" b="1" dirty="0">
            <a:solidFill>
              <a:schemeClr val="bg2">
                <a:lumMod val="10000"/>
              </a:schemeClr>
            </a:solidFill>
            <a:effectLst/>
          </a:endParaRPr>
        </a:p>
      </dgm:t>
    </dgm:pt>
    <dgm:pt modelId="{07460838-DDA0-482C-BBBA-79F0A4AEB3D2}" type="parTrans" cxnId="{94B2182B-1890-4088-A640-0630C5A3F3E8}">
      <dgm:prSet/>
      <dgm:spPr/>
      <dgm:t>
        <a:bodyPr/>
        <a:lstStyle/>
        <a:p>
          <a:pPr algn="l"/>
          <a:endParaRPr lang="es-CO"/>
        </a:p>
      </dgm:t>
    </dgm:pt>
    <dgm:pt modelId="{A60D0DC7-A4A4-4631-838E-8FB2D704702E}" type="sibTrans" cxnId="{94B2182B-1890-4088-A640-0630C5A3F3E8}">
      <dgm:prSet/>
      <dgm:spPr/>
      <dgm:t>
        <a:bodyPr/>
        <a:lstStyle/>
        <a:p>
          <a:pPr algn="l"/>
          <a:endParaRPr lang="es-CO"/>
        </a:p>
      </dgm:t>
    </dgm:pt>
    <dgm:pt modelId="{58356F5E-EE61-4000-AB11-5D9051580B3B}">
      <dgm:prSet/>
      <dgm:spPr/>
      <dgm:t>
        <a:bodyPr/>
        <a:lstStyle/>
        <a:p>
          <a:pPr algn="l"/>
          <a:r>
            <a:rPr lang="es-CO" b="0" dirty="0"/>
            <a:t>Acidez</a:t>
          </a:r>
          <a:endParaRPr lang="es-ES" b="0" dirty="0"/>
        </a:p>
      </dgm:t>
    </dgm:pt>
    <dgm:pt modelId="{7E3F0692-CC91-49A9-BA25-A609353680DA}" type="parTrans" cxnId="{2A6BDB9B-0398-4661-997C-13A4A456E4C7}">
      <dgm:prSet/>
      <dgm:spPr/>
      <dgm:t>
        <a:bodyPr/>
        <a:lstStyle/>
        <a:p>
          <a:pPr algn="l"/>
          <a:endParaRPr lang="es-CO"/>
        </a:p>
      </dgm:t>
    </dgm:pt>
    <dgm:pt modelId="{168370B0-5A36-436A-911B-1CEBE8F78702}" type="sibTrans" cxnId="{2A6BDB9B-0398-4661-997C-13A4A456E4C7}">
      <dgm:prSet/>
      <dgm:spPr/>
      <dgm:t>
        <a:bodyPr/>
        <a:lstStyle/>
        <a:p>
          <a:pPr algn="l"/>
          <a:endParaRPr lang="es-CO"/>
        </a:p>
      </dgm:t>
    </dgm:pt>
    <dgm:pt modelId="{A2B4D7C8-24E4-4216-9F54-C0EA548219BA}">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TOXICIDAD POR SALES, SODIO Y ALUMINIO</a:t>
          </a:r>
          <a:endParaRPr lang="es-ES" sz="1100" b="1" dirty="0">
            <a:solidFill>
              <a:schemeClr val="bg2">
                <a:lumMod val="10000"/>
              </a:schemeClr>
            </a:solidFill>
            <a:effectLst/>
          </a:endParaRPr>
        </a:p>
      </dgm:t>
    </dgm:pt>
    <dgm:pt modelId="{B38345DB-E52B-4387-A944-FB9B3B6AB823}" type="parTrans" cxnId="{5E9409FE-04A1-4D1A-9A22-1DD1B1F2372B}">
      <dgm:prSet/>
      <dgm:spPr/>
      <dgm:t>
        <a:bodyPr/>
        <a:lstStyle/>
        <a:p>
          <a:pPr algn="l"/>
          <a:endParaRPr lang="es-CO"/>
        </a:p>
      </dgm:t>
    </dgm:pt>
    <dgm:pt modelId="{F180877B-D353-40FF-BDE5-A0E9C3196645}" type="sibTrans" cxnId="{5E9409FE-04A1-4D1A-9A22-1DD1B1F2372B}">
      <dgm:prSet/>
      <dgm:spPr/>
      <dgm:t>
        <a:bodyPr/>
        <a:lstStyle/>
        <a:p>
          <a:pPr algn="l"/>
          <a:endParaRPr lang="es-CO"/>
        </a:p>
      </dgm:t>
    </dgm:pt>
    <dgm:pt modelId="{ED240B4E-BF8E-4FE9-947F-3FF8EF49C2C6}">
      <dgm:prSet/>
      <dgm:spPr/>
      <dgm:t>
        <a:bodyPr/>
        <a:lstStyle/>
        <a:p>
          <a:pPr algn="l"/>
          <a:r>
            <a:rPr lang="es-CO" b="0" dirty="0"/>
            <a:t>Salinidad y/o sodicidad</a:t>
          </a:r>
          <a:endParaRPr lang="es-ES" b="0" dirty="0"/>
        </a:p>
      </dgm:t>
    </dgm:pt>
    <dgm:pt modelId="{D2205AE6-5BB6-4171-9A70-501F620DAD1E}" type="parTrans" cxnId="{16DA5724-4CB3-43BD-B75A-55C12978902E}">
      <dgm:prSet/>
      <dgm:spPr/>
      <dgm:t>
        <a:bodyPr/>
        <a:lstStyle/>
        <a:p>
          <a:pPr algn="l"/>
          <a:endParaRPr lang="es-CO"/>
        </a:p>
      </dgm:t>
    </dgm:pt>
    <dgm:pt modelId="{EB29AB1A-30BD-43AD-B90D-05943EEB06C7}" type="sibTrans" cxnId="{16DA5724-4CB3-43BD-B75A-55C12978902E}">
      <dgm:prSet/>
      <dgm:spPr/>
      <dgm:t>
        <a:bodyPr/>
        <a:lstStyle/>
        <a:p>
          <a:pPr algn="l"/>
          <a:endParaRPr lang="es-CO"/>
        </a:p>
      </dgm:t>
    </dgm:pt>
    <dgm:pt modelId="{537C21F3-30EA-4CD4-93C4-928252EF989A}">
      <dgm:prSet custT="1"/>
      <dgm:spPr/>
      <dgm:t>
        <a:bodyPr/>
        <a:lstStyle/>
        <a:p>
          <a:pPr algn="l"/>
          <a:r>
            <a:rPr lang="es-ES" sz="900" b="1" dirty="0">
              <a:solidFill>
                <a:schemeClr val="bg1"/>
              </a:solidFill>
            </a:rPr>
            <a:t>SUELOS</a:t>
          </a:r>
          <a:endParaRPr lang="es-ES" sz="1050" b="1" dirty="0">
            <a:solidFill>
              <a:schemeClr val="bg1"/>
            </a:solidFill>
            <a:effectLst/>
          </a:endParaRPr>
        </a:p>
        <a:p>
          <a:pPr algn="l"/>
          <a:r>
            <a:rPr lang="es-CO" sz="1050" b="1" dirty="0">
              <a:solidFill>
                <a:schemeClr val="bg2">
                  <a:lumMod val="10000"/>
                </a:schemeClr>
              </a:solidFill>
              <a:effectLst/>
            </a:rPr>
            <a:t>SUSCEPTIBILIDAD A PÉRDIDA DE SUELOS</a:t>
          </a:r>
          <a:endParaRPr lang="es-ES" sz="1050" b="1" dirty="0">
            <a:solidFill>
              <a:schemeClr val="bg2">
                <a:lumMod val="10000"/>
              </a:schemeClr>
            </a:solidFill>
            <a:effectLst/>
          </a:endParaRPr>
        </a:p>
      </dgm:t>
    </dgm:pt>
    <dgm:pt modelId="{10238ED5-C174-4DBA-9E12-6256360E0672}" type="parTrans" cxnId="{42A14024-D2E7-4E06-8CF9-76E81ABE2B2E}">
      <dgm:prSet/>
      <dgm:spPr/>
      <dgm:t>
        <a:bodyPr/>
        <a:lstStyle/>
        <a:p>
          <a:pPr algn="l"/>
          <a:endParaRPr lang="es-CO"/>
        </a:p>
      </dgm:t>
    </dgm:pt>
    <dgm:pt modelId="{FDFD26A6-CB0F-47D1-B59C-B639E8618BF1}" type="sibTrans" cxnId="{42A14024-D2E7-4E06-8CF9-76E81ABE2B2E}">
      <dgm:prSet/>
      <dgm:spPr/>
      <dgm:t>
        <a:bodyPr/>
        <a:lstStyle/>
        <a:p>
          <a:pPr algn="l"/>
          <a:endParaRPr lang="es-CO"/>
        </a:p>
      </dgm:t>
    </dgm:pt>
    <dgm:pt modelId="{DDC06561-CC17-4D0C-A541-5313BCA5C978}">
      <dgm:prSet/>
      <dgm:spPr/>
      <dgm:t>
        <a:bodyPr/>
        <a:lstStyle/>
        <a:p>
          <a:pPr algn="l"/>
          <a:r>
            <a:rPr lang="es-CO" b="0" dirty="0"/>
            <a:t>Pendiente</a:t>
          </a:r>
          <a:endParaRPr lang="es-ES" b="0" dirty="0"/>
        </a:p>
      </dgm:t>
    </dgm:pt>
    <dgm:pt modelId="{5815A9E6-5ACE-41BA-B31B-100940B2DD92}" type="parTrans" cxnId="{45A8128B-16E2-41CD-A1E1-6F286DE032E1}">
      <dgm:prSet/>
      <dgm:spPr/>
      <dgm:t>
        <a:bodyPr/>
        <a:lstStyle/>
        <a:p>
          <a:pPr algn="l"/>
          <a:endParaRPr lang="es-CO"/>
        </a:p>
      </dgm:t>
    </dgm:pt>
    <dgm:pt modelId="{F32147EC-2E4B-437C-98BC-D808493172DC}" type="sibTrans" cxnId="{45A8128B-16E2-41CD-A1E1-6F286DE032E1}">
      <dgm:prSet/>
      <dgm:spPr/>
      <dgm:t>
        <a:bodyPr/>
        <a:lstStyle/>
        <a:p>
          <a:pPr algn="l"/>
          <a:endParaRPr lang="es-CO"/>
        </a:p>
      </dgm:t>
    </dgm:pt>
    <dgm:pt modelId="{AC9DDF33-A6BC-4EEC-8E56-D7277B1E6013}">
      <dgm:prSet custT="1"/>
      <dgm:spPr/>
      <dgm:t>
        <a:bodyPr/>
        <a:lstStyle/>
        <a:p>
          <a:pPr algn="l"/>
          <a:r>
            <a:rPr lang="es-ES" sz="900" b="1" dirty="0">
              <a:solidFill>
                <a:schemeClr val="bg1"/>
              </a:solidFill>
            </a:rPr>
            <a:t>FITOSANITARIO</a:t>
          </a:r>
        </a:p>
        <a:p>
          <a:pPr algn="l"/>
          <a:r>
            <a:rPr lang="es-CO" sz="1100" b="1" dirty="0">
              <a:solidFill>
                <a:schemeClr val="bg2">
                  <a:lumMod val="10000"/>
                </a:schemeClr>
              </a:solidFill>
              <a:effectLst/>
            </a:rPr>
            <a:t>RIESGO FITOSANITARIO</a:t>
          </a:r>
          <a:endParaRPr lang="es-ES" sz="1100" b="1" dirty="0">
            <a:solidFill>
              <a:schemeClr val="bg2">
                <a:lumMod val="10000"/>
              </a:schemeClr>
            </a:solidFill>
            <a:effectLst/>
          </a:endParaRPr>
        </a:p>
      </dgm:t>
    </dgm:pt>
    <dgm:pt modelId="{F3EBC087-823A-4CCE-B92A-2AC582C4D82C}" type="parTrans" cxnId="{57EE0F26-DE46-4AC7-8236-E8944A6C8A17}">
      <dgm:prSet/>
      <dgm:spPr/>
      <dgm:t>
        <a:bodyPr/>
        <a:lstStyle/>
        <a:p>
          <a:pPr algn="l"/>
          <a:endParaRPr lang="es-CO"/>
        </a:p>
      </dgm:t>
    </dgm:pt>
    <dgm:pt modelId="{59568B60-2220-417B-A23F-1ECF7B6B32C1}" type="sibTrans" cxnId="{57EE0F26-DE46-4AC7-8236-E8944A6C8A17}">
      <dgm:prSet/>
      <dgm:spPr/>
      <dgm:t>
        <a:bodyPr/>
        <a:lstStyle/>
        <a:p>
          <a:pPr algn="l"/>
          <a:endParaRPr lang="es-CO"/>
        </a:p>
      </dgm:t>
    </dgm:pt>
    <dgm:pt modelId="{B8D55129-5B53-4068-9E07-CB796817FCE5}">
      <dgm:prSet/>
      <dgm:spPr/>
      <dgm:t>
        <a:bodyPr/>
        <a:lstStyle/>
        <a:p>
          <a:pPr algn="l"/>
          <a:endParaRPr lang="es-ES" b="0" dirty="0"/>
        </a:p>
      </dgm:t>
    </dgm:pt>
    <dgm:pt modelId="{053B3982-9CB5-4483-9821-890AF06B4104}" type="parTrans" cxnId="{D7728A6E-E1E1-4978-AC37-31BAD4501F12}">
      <dgm:prSet/>
      <dgm:spPr/>
      <dgm:t>
        <a:bodyPr/>
        <a:lstStyle/>
        <a:p>
          <a:pPr algn="l"/>
          <a:endParaRPr lang="es-CO"/>
        </a:p>
      </dgm:t>
    </dgm:pt>
    <dgm:pt modelId="{70F62F3D-3B96-4805-9D39-2BF242B1CF9C}" type="sibTrans" cxnId="{D7728A6E-E1E1-4978-AC37-31BAD4501F12}">
      <dgm:prSet/>
      <dgm:spPr/>
      <dgm:t>
        <a:bodyPr/>
        <a:lstStyle/>
        <a:p>
          <a:pPr algn="l"/>
          <a:endParaRPr lang="es-CO"/>
        </a:p>
      </dgm:t>
    </dgm:pt>
    <dgm:pt modelId="{18777410-50C9-4EAB-9141-2D6E29498FF7}">
      <dgm:prSet/>
      <dgm:spPr/>
      <dgm:t>
        <a:bodyPr/>
        <a:lstStyle/>
        <a:p>
          <a:pPr algn="l"/>
          <a:r>
            <a:rPr lang="es-CO" b="0" dirty="0"/>
            <a:t>Temperatura</a:t>
          </a:r>
          <a:endParaRPr lang="es-ES" b="0" dirty="0"/>
        </a:p>
      </dgm:t>
    </dgm:pt>
    <dgm:pt modelId="{6B0C3457-EC30-4A2C-A590-0D008D8F3359}" type="parTrans" cxnId="{1855329F-1294-44F7-B26B-922C57BF329E}">
      <dgm:prSet/>
      <dgm:spPr/>
      <dgm:t>
        <a:bodyPr/>
        <a:lstStyle/>
        <a:p>
          <a:pPr algn="l"/>
          <a:endParaRPr lang="es-CO"/>
        </a:p>
      </dgm:t>
    </dgm:pt>
    <dgm:pt modelId="{34CA7EE6-71DD-482C-ACBB-BE9EB5B00395}" type="sibTrans" cxnId="{1855329F-1294-44F7-B26B-922C57BF329E}">
      <dgm:prSet/>
      <dgm:spPr/>
      <dgm:t>
        <a:bodyPr/>
        <a:lstStyle/>
        <a:p>
          <a:pPr algn="l"/>
          <a:endParaRPr lang="es-CO"/>
        </a:p>
      </dgm:t>
    </dgm:pt>
    <dgm:pt modelId="{65BEA63B-BE15-4864-959C-2F17077FB2C2}">
      <dgm:prSet/>
      <dgm:spPr/>
      <dgm:t>
        <a:bodyPr/>
        <a:lstStyle/>
        <a:p>
          <a:pPr algn="l"/>
          <a:r>
            <a:rPr lang="es-CO" b="0" dirty="0"/>
            <a:t>Precipitación</a:t>
          </a:r>
        </a:p>
      </dgm:t>
    </dgm:pt>
    <dgm:pt modelId="{98DB5463-3E6F-47AC-B52A-DA6DCF63E05F}" type="parTrans" cxnId="{E4819F48-1B0C-4063-A8ED-5685E5A16692}">
      <dgm:prSet/>
      <dgm:spPr/>
      <dgm:t>
        <a:bodyPr/>
        <a:lstStyle/>
        <a:p>
          <a:pPr algn="l"/>
          <a:endParaRPr lang="es-CO"/>
        </a:p>
      </dgm:t>
    </dgm:pt>
    <dgm:pt modelId="{F1A51C00-A68B-487F-8E5E-2F8695441C83}" type="sibTrans" cxnId="{E4819F48-1B0C-4063-A8ED-5685E5A16692}">
      <dgm:prSet/>
      <dgm:spPr/>
      <dgm:t>
        <a:bodyPr/>
        <a:lstStyle/>
        <a:p>
          <a:pPr algn="l"/>
          <a:endParaRPr lang="es-CO"/>
        </a:p>
      </dgm:t>
    </dgm:pt>
    <dgm:pt modelId="{0AE2BB4A-6C66-4935-B8BB-E9AD263CFF40}">
      <dgm:prSet/>
      <dgm:spPr/>
      <dgm:t>
        <a:bodyPr/>
        <a:lstStyle/>
        <a:p>
          <a:pPr algn="l"/>
          <a:r>
            <a:rPr lang="es-CO" b="0" dirty="0"/>
            <a:t>Brillo Solar</a:t>
          </a:r>
        </a:p>
      </dgm:t>
    </dgm:pt>
    <dgm:pt modelId="{5CA6803C-ABCA-40FF-9A45-9F4AC59F3BC4}" type="parTrans" cxnId="{9A4774BA-16CD-4F07-B7FB-B1831ED14D2E}">
      <dgm:prSet/>
      <dgm:spPr/>
      <dgm:t>
        <a:bodyPr/>
        <a:lstStyle/>
        <a:p>
          <a:pPr algn="l"/>
          <a:endParaRPr lang="es-CO"/>
        </a:p>
      </dgm:t>
    </dgm:pt>
    <dgm:pt modelId="{20B5DC7F-DDB1-475F-8648-FA67A77B91D5}" type="sibTrans" cxnId="{9A4774BA-16CD-4F07-B7FB-B1831ED14D2E}">
      <dgm:prSet/>
      <dgm:spPr/>
      <dgm:t>
        <a:bodyPr/>
        <a:lstStyle/>
        <a:p>
          <a:pPr algn="l"/>
          <a:endParaRPr lang="es-CO"/>
        </a:p>
      </dgm:t>
    </dgm:pt>
    <dgm:pt modelId="{FC059206-2154-4066-8975-1961A3EB709C}">
      <dgm:prSet/>
      <dgm:spPr/>
      <dgm:t>
        <a:bodyPr/>
        <a:lstStyle/>
        <a:p>
          <a:pPr algn="l"/>
          <a:endParaRPr lang="es-CO" b="0" dirty="0"/>
        </a:p>
      </dgm:t>
    </dgm:pt>
    <dgm:pt modelId="{8F31DC19-EC2F-465A-B619-1CD43445370E}" type="parTrans" cxnId="{3D07F3E3-427A-44F5-A8C1-20C043EFB03B}">
      <dgm:prSet/>
      <dgm:spPr/>
      <dgm:t>
        <a:bodyPr/>
        <a:lstStyle/>
        <a:p>
          <a:pPr algn="l"/>
          <a:endParaRPr lang="es-CO"/>
        </a:p>
      </dgm:t>
    </dgm:pt>
    <dgm:pt modelId="{51A28C2D-8649-4202-A779-9DEA521B245F}" type="sibTrans" cxnId="{3D07F3E3-427A-44F5-A8C1-20C043EFB03B}">
      <dgm:prSet/>
      <dgm:spPr/>
      <dgm:t>
        <a:bodyPr/>
        <a:lstStyle/>
        <a:p>
          <a:pPr algn="l"/>
          <a:endParaRPr lang="es-CO"/>
        </a:p>
      </dgm:t>
    </dgm:pt>
    <dgm:pt modelId="{C6F61D9C-C5ED-488E-9746-D446D3E41470}">
      <dgm:prSet/>
      <dgm:spPr/>
      <dgm:t>
        <a:bodyPr/>
        <a:lstStyle/>
        <a:p>
          <a:pPr algn="l"/>
          <a:r>
            <a:rPr lang="es-CO" b="0" dirty="0"/>
            <a:t>Textura</a:t>
          </a:r>
        </a:p>
      </dgm:t>
    </dgm:pt>
    <dgm:pt modelId="{CA52B201-CE81-4E80-AF22-D5712D2686DE}" type="parTrans" cxnId="{ED9A6E9B-001A-4861-B3F9-64747361D222}">
      <dgm:prSet/>
      <dgm:spPr/>
      <dgm:t>
        <a:bodyPr/>
        <a:lstStyle/>
        <a:p>
          <a:pPr algn="l"/>
          <a:endParaRPr lang="es-CO"/>
        </a:p>
      </dgm:t>
    </dgm:pt>
    <dgm:pt modelId="{78001127-5C68-4A55-B648-39B1A7DAFE1F}" type="sibTrans" cxnId="{ED9A6E9B-001A-4861-B3F9-64747361D222}">
      <dgm:prSet/>
      <dgm:spPr/>
      <dgm:t>
        <a:bodyPr/>
        <a:lstStyle/>
        <a:p>
          <a:pPr algn="l"/>
          <a:endParaRPr lang="es-CO"/>
        </a:p>
      </dgm:t>
    </dgm:pt>
    <dgm:pt modelId="{6B3C4D06-3C88-47CB-B175-6CD987CC01F4}">
      <dgm:prSet/>
      <dgm:spPr/>
      <dgm:t>
        <a:bodyPr/>
        <a:lstStyle/>
        <a:p>
          <a:pPr algn="l"/>
          <a:r>
            <a:rPr lang="es-CO" b="0" dirty="0"/>
            <a:t>Pedregosidad</a:t>
          </a:r>
        </a:p>
      </dgm:t>
    </dgm:pt>
    <dgm:pt modelId="{CB78C7EE-D043-49E2-B2EA-694646CB8191}" type="parTrans" cxnId="{5A88DC82-9D35-4E01-9347-3E7C04267140}">
      <dgm:prSet/>
      <dgm:spPr/>
      <dgm:t>
        <a:bodyPr/>
        <a:lstStyle/>
        <a:p>
          <a:pPr algn="l"/>
          <a:endParaRPr lang="es-CO"/>
        </a:p>
      </dgm:t>
    </dgm:pt>
    <dgm:pt modelId="{76E16523-971B-4150-A253-6024805DD4B1}" type="sibTrans" cxnId="{5A88DC82-9D35-4E01-9347-3E7C04267140}">
      <dgm:prSet/>
      <dgm:spPr/>
      <dgm:t>
        <a:bodyPr/>
        <a:lstStyle/>
        <a:p>
          <a:pPr algn="l"/>
          <a:endParaRPr lang="es-CO"/>
        </a:p>
      </dgm:t>
    </dgm:pt>
    <dgm:pt modelId="{AEAC55B4-BAC1-4DB2-A124-5FE91B4116AF}">
      <dgm:prSet/>
      <dgm:spPr/>
      <dgm:t>
        <a:bodyPr/>
        <a:lstStyle/>
        <a:p>
          <a:pPr algn="l"/>
          <a:r>
            <a:rPr lang="es-CO" b="0" dirty="0"/>
            <a:t>Textura</a:t>
          </a:r>
        </a:p>
      </dgm:t>
    </dgm:pt>
    <dgm:pt modelId="{EA344AE6-C972-437E-BF33-1B315662D5E3}" type="parTrans" cxnId="{48ED1A98-3672-4699-939A-49CB037705FE}">
      <dgm:prSet/>
      <dgm:spPr/>
      <dgm:t>
        <a:bodyPr/>
        <a:lstStyle/>
        <a:p>
          <a:pPr algn="l"/>
          <a:endParaRPr lang="es-CO"/>
        </a:p>
      </dgm:t>
    </dgm:pt>
    <dgm:pt modelId="{9B57B6BA-E070-48C9-AB5B-1453F83C217A}" type="sibTrans" cxnId="{48ED1A98-3672-4699-939A-49CB037705FE}">
      <dgm:prSet/>
      <dgm:spPr/>
      <dgm:t>
        <a:bodyPr/>
        <a:lstStyle/>
        <a:p>
          <a:pPr algn="l"/>
          <a:endParaRPr lang="es-CO"/>
        </a:p>
      </dgm:t>
    </dgm:pt>
    <dgm:pt modelId="{6A96CBA8-DB63-4F2A-AD72-FC1C9C21BCE4}">
      <dgm:prSet/>
      <dgm:spPr/>
      <dgm:t>
        <a:bodyPr/>
        <a:lstStyle/>
        <a:p>
          <a:pPr algn="l"/>
          <a:r>
            <a:rPr lang="es-CO" b="0" dirty="0"/>
            <a:t>Pedregosidad</a:t>
          </a:r>
        </a:p>
      </dgm:t>
    </dgm:pt>
    <dgm:pt modelId="{39E407FC-A7AE-44DD-8919-8C6B7073C7F9}" type="parTrans" cxnId="{595BF3C5-24EA-4041-9C22-BB77E094F1B7}">
      <dgm:prSet/>
      <dgm:spPr/>
      <dgm:t>
        <a:bodyPr/>
        <a:lstStyle/>
        <a:p>
          <a:pPr algn="l"/>
          <a:endParaRPr lang="es-CO"/>
        </a:p>
      </dgm:t>
    </dgm:pt>
    <dgm:pt modelId="{39F948AE-F4B2-4D64-B905-97921BB8E167}" type="sibTrans" cxnId="{595BF3C5-24EA-4041-9C22-BB77E094F1B7}">
      <dgm:prSet/>
      <dgm:spPr/>
      <dgm:t>
        <a:bodyPr/>
        <a:lstStyle/>
        <a:p>
          <a:pPr algn="l"/>
          <a:endParaRPr lang="es-CO"/>
        </a:p>
      </dgm:t>
    </dgm:pt>
    <dgm:pt modelId="{F2C2BE4F-59BA-4744-8AE3-4F31DB0E387E}">
      <dgm:prSet/>
      <dgm:spPr/>
      <dgm:t>
        <a:bodyPr/>
        <a:lstStyle/>
        <a:p>
          <a:pPr algn="l"/>
          <a:r>
            <a:rPr lang="es-CO" b="0" dirty="0"/>
            <a:t>Textura</a:t>
          </a:r>
        </a:p>
      </dgm:t>
    </dgm:pt>
    <dgm:pt modelId="{E5B2B6B2-B7E2-4513-B64E-286BAFBAB036}" type="parTrans" cxnId="{53E5C9BD-03FC-45AA-AFA2-0AEF2F1AAD80}">
      <dgm:prSet/>
      <dgm:spPr/>
      <dgm:t>
        <a:bodyPr/>
        <a:lstStyle/>
        <a:p>
          <a:pPr algn="l"/>
          <a:endParaRPr lang="es-CO"/>
        </a:p>
      </dgm:t>
    </dgm:pt>
    <dgm:pt modelId="{617F4A1A-5B20-4BA5-ACE4-692583D75DA5}" type="sibTrans" cxnId="{53E5C9BD-03FC-45AA-AFA2-0AEF2F1AAD80}">
      <dgm:prSet/>
      <dgm:spPr/>
      <dgm:t>
        <a:bodyPr/>
        <a:lstStyle/>
        <a:p>
          <a:pPr algn="l"/>
          <a:endParaRPr lang="es-CO"/>
        </a:p>
      </dgm:t>
    </dgm:pt>
    <dgm:pt modelId="{416CADB2-0E8D-4E6C-BA79-3722E2A794F4}">
      <dgm:prSet/>
      <dgm:spPr/>
      <dgm:t>
        <a:bodyPr/>
        <a:lstStyle/>
        <a:p>
          <a:pPr algn="l"/>
          <a:r>
            <a:rPr lang="es-CO" b="0" dirty="0"/>
            <a:t>Drenaje natural</a:t>
          </a:r>
        </a:p>
      </dgm:t>
    </dgm:pt>
    <dgm:pt modelId="{C51CC53A-9A04-49F9-9B2E-8485D4AF018D}" type="parTrans" cxnId="{D66C4CB4-3F91-4666-81A3-654B72FD2CE0}">
      <dgm:prSet/>
      <dgm:spPr/>
      <dgm:t>
        <a:bodyPr/>
        <a:lstStyle/>
        <a:p>
          <a:pPr algn="l"/>
          <a:endParaRPr lang="es-CO"/>
        </a:p>
      </dgm:t>
    </dgm:pt>
    <dgm:pt modelId="{ACBE43CB-E033-43BA-A2F5-E24F43F855F7}" type="sibTrans" cxnId="{D66C4CB4-3F91-4666-81A3-654B72FD2CE0}">
      <dgm:prSet/>
      <dgm:spPr/>
      <dgm:t>
        <a:bodyPr/>
        <a:lstStyle/>
        <a:p>
          <a:pPr algn="l"/>
          <a:endParaRPr lang="es-CO"/>
        </a:p>
      </dgm:t>
    </dgm:pt>
    <dgm:pt modelId="{796AC78F-27DE-40E6-AC1E-9AF0E5739039}">
      <dgm:prSet/>
      <dgm:spPr/>
      <dgm:t>
        <a:bodyPr/>
        <a:lstStyle/>
        <a:p>
          <a:pPr algn="l"/>
          <a:r>
            <a:rPr lang="es-CO" b="0" dirty="0"/>
            <a:t>Capacidad de Intercambio Catiónico</a:t>
          </a:r>
        </a:p>
      </dgm:t>
    </dgm:pt>
    <dgm:pt modelId="{2B72AF4D-C872-4C88-BEF7-F0D054B8F0EE}" type="parTrans" cxnId="{D0562AB5-53E2-4752-9459-119CB2FCD96A}">
      <dgm:prSet/>
      <dgm:spPr/>
      <dgm:t>
        <a:bodyPr/>
        <a:lstStyle/>
        <a:p>
          <a:pPr algn="l"/>
          <a:endParaRPr lang="es-CO"/>
        </a:p>
      </dgm:t>
    </dgm:pt>
    <dgm:pt modelId="{8D1374D5-F586-4B9B-950F-0ACA91880A7C}" type="sibTrans" cxnId="{D0562AB5-53E2-4752-9459-119CB2FCD96A}">
      <dgm:prSet/>
      <dgm:spPr/>
      <dgm:t>
        <a:bodyPr/>
        <a:lstStyle/>
        <a:p>
          <a:pPr algn="l"/>
          <a:endParaRPr lang="es-CO"/>
        </a:p>
      </dgm:t>
    </dgm:pt>
    <dgm:pt modelId="{594E08BF-B8FA-4B99-A137-FDBDAE74722F}">
      <dgm:prSet/>
      <dgm:spPr/>
      <dgm:t>
        <a:bodyPr/>
        <a:lstStyle/>
        <a:p>
          <a:pPr algn="l"/>
          <a:r>
            <a:rPr lang="es-CO" b="0" dirty="0"/>
            <a:t>Saturación de bases</a:t>
          </a:r>
        </a:p>
      </dgm:t>
    </dgm:pt>
    <dgm:pt modelId="{F5FC45EB-244C-4289-8F83-2AC74A1D54FC}" type="parTrans" cxnId="{99620AC0-681A-4720-B899-814F203B3100}">
      <dgm:prSet/>
      <dgm:spPr/>
      <dgm:t>
        <a:bodyPr/>
        <a:lstStyle/>
        <a:p>
          <a:pPr algn="l"/>
          <a:endParaRPr lang="es-CO"/>
        </a:p>
      </dgm:t>
    </dgm:pt>
    <dgm:pt modelId="{4377EBA9-3D27-4B93-A522-14ABABC8605C}" type="sibTrans" cxnId="{99620AC0-681A-4720-B899-814F203B3100}">
      <dgm:prSet/>
      <dgm:spPr/>
      <dgm:t>
        <a:bodyPr/>
        <a:lstStyle/>
        <a:p>
          <a:pPr algn="l"/>
          <a:endParaRPr lang="es-CO"/>
        </a:p>
      </dgm:t>
    </dgm:pt>
    <dgm:pt modelId="{74211730-4D3C-4CD1-91CA-A83B637346B4}">
      <dgm:prSet/>
      <dgm:spPr/>
      <dgm:t>
        <a:bodyPr/>
        <a:lstStyle/>
        <a:p>
          <a:pPr algn="l"/>
          <a:r>
            <a:rPr lang="es-CO" b="0" dirty="0"/>
            <a:t>Materia orgánica (%C)</a:t>
          </a:r>
        </a:p>
      </dgm:t>
    </dgm:pt>
    <dgm:pt modelId="{357E1376-5650-48DD-B5CB-2CC895D65C92}" type="parTrans" cxnId="{743C6643-F702-4E3C-AB73-9A73085D1315}">
      <dgm:prSet/>
      <dgm:spPr/>
      <dgm:t>
        <a:bodyPr/>
        <a:lstStyle/>
        <a:p>
          <a:pPr algn="l"/>
          <a:endParaRPr lang="es-CO"/>
        </a:p>
      </dgm:t>
    </dgm:pt>
    <dgm:pt modelId="{BAD0022C-939B-4D06-881E-E9C4BBC4B75A}" type="sibTrans" cxnId="{743C6643-F702-4E3C-AB73-9A73085D1315}">
      <dgm:prSet/>
      <dgm:spPr/>
      <dgm:t>
        <a:bodyPr/>
        <a:lstStyle/>
        <a:p>
          <a:pPr algn="l"/>
          <a:endParaRPr lang="es-CO"/>
        </a:p>
      </dgm:t>
    </dgm:pt>
    <dgm:pt modelId="{745252A2-AB92-4BF9-8377-A9CC3992410E}">
      <dgm:prSet/>
      <dgm:spPr/>
      <dgm:t>
        <a:bodyPr/>
        <a:lstStyle/>
        <a:p>
          <a:pPr algn="l"/>
          <a:r>
            <a:rPr lang="es-CO" b="0" dirty="0"/>
            <a:t>Saturación de aluminio</a:t>
          </a:r>
        </a:p>
      </dgm:t>
    </dgm:pt>
    <dgm:pt modelId="{69D36CEC-429D-428F-8F7D-13EDC2246351}" type="parTrans" cxnId="{D8B2451C-B4FA-48F5-BBB8-97DC097A6213}">
      <dgm:prSet/>
      <dgm:spPr/>
      <dgm:t>
        <a:bodyPr/>
        <a:lstStyle/>
        <a:p>
          <a:pPr algn="l"/>
          <a:endParaRPr lang="es-CO"/>
        </a:p>
      </dgm:t>
    </dgm:pt>
    <dgm:pt modelId="{180630AD-FA71-44F4-A436-D844F2D201FD}" type="sibTrans" cxnId="{D8B2451C-B4FA-48F5-BBB8-97DC097A6213}">
      <dgm:prSet/>
      <dgm:spPr/>
      <dgm:t>
        <a:bodyPr/>
        <a:lstStyle/>
        <a:p>
          <a:pPr algn="l"/>
          <a:endParaRPr lang="es-CO"/>
        </a:p>
      </dgm:t>
    </dgm:pt>
    <dgm:pt modelId="{EFB68177-B015-499E-B623-B60718D2EFC6}">
      <dgm:prSet/>
      <dgm:spPr/>
      <dgm:t>
        <a:bodyPr/>
        <a:lstStyle/>
        <a:p>
          <a:pPr algn="l"/>
          <a:endParaRPr lang="es-CO" b="0" dirty="0"/>
        </a:p>
      </dgm:t>
    </dgm:pt>
    <dgm:pt modelId="{023D9D01-7C20-4269-ACF8-5F000D2E38F4}" type="parTrans" cxnId="{9E3AC1E8-B6DC-4E49-8478-620E462F4B15}">
      <dgm:prSet/>
      <dgm:spPr/>
      <dgm:t>
        <a:bodyPr/>
        <a:lstStyle/>
        <a:p>
          <a:pPr algn="l"/>
          <a:endParaRPr lang="es-CO"/>
        </a:p>
      </dgm:t>
    </dgm:pt>
    <dgm:pt modelId="{5F41EE1E-129B-4C9B-A18B-E40389933E4A}" type="sibTrans" cxnId="{9E3AC1E8-B6DC-4E49-8478-620E462F4B15}">
      <dgm:prSet/>
      <dgm:spPr/>
      <dgm:t>
        <a:bodyPr/>
        <a:lstStyle/>
        <a:p>
          <a:pPr algn="l"/>
          <a:endParaRPr lang="es-CO"/>
        </a:p>
      </dgm:t>
    </dgm:pt>
    <dgm:pt modelId="{52E01453-7723-47AB-B261-F93700D7B9EB}">
      <dgm:prSet/>
      <dgm:spPr/>
      <dgm:t>
        <a:bodyPr/>
        <a:lstStyle/>
        <a:p>
          <a:pPr algn="l"/>
          <a:r>
            <a:rPr lang="es-CO" b="0" dirty="0"/>
            <a:t>Erosión actual</a:t>
          </a:r>
        </a:p>
      </dgm:t>
    </dgm:pt>
    <dgm:pt modelId="{A6F0C2F8-2656-40F0-AE09-E4D53BD34B1C}" type="parTrans" cxnId="{B2FCC67A-AD0C-4F95-92A9-014CEBD9EB6C}">
      <dgm:prSet/>
      <dgm:spPr/>
      <dgm:t>
        <a:bodyPr/>
        <a:lstStyle/>
        <a:p>
          <a:pPr algn="l"/>
          <a:endParaRPr lang="es-CO"/>
        </a:p>
      </dgm:t>
    </dgm:pt>
    <dgm:pt modelId="{528AAFD2-4731-4CB3-826A-71F1ADB9B17B}" type="sibTrans" cxnId="{B2FCC67A-AD0C-4F95-92A9-014CEBD9EB6C}">
      <dgm:prSet/>
      <dgm:spPr/>
      <dgm:t>
        <a:bodyPr/>
        <a:lstStyle/>
        <a:p>
          <a:pPr algn="l"/>
          <a:endParaRPr lang="es-CO"/>
        </a:p>
      </dgm:t>
    </dgm:pt>
    <dgm:pt modelId="{A33A3CB9-32B0-4A87-A024-73732704517A}">
      <dgm:prSet/>
      <dgm:spPr/>
      <dgm:t>
        <a:bodyPr/>
        <a:lstStyle/>
        <a:p>
          <a:pPr algn="l"/>
          <a:r>
            <a:rPr lang="es-CO" b="0" dirty="0"/>
            <a:t>Susceptibilidad a deslizamientos</a:t>
          </a:r>
        </a:p>
      </dgm:t>
    </dgm:pt>
    <dgm:pt modelId="{54D18E39-73EF-44E9-8D4C-F93E7F603652}" type="parTrans" cxnId="{57724925-F34E-4590-8309-87A2E965F490}">
      <dgm:prSet/>
      <dgm:spPr/>
      <dgm:t>
        <a:bodyPr/>
        <a:lstStyle/>
        <a:p>
          <a:pPr algn="l"/>
          <a:endParaRPr lang="es-CO"/>
        </a:p>
      </dgm:t>
    </dgm:pt>
    <dgm:pt modelId="{D0394A7E-CC51-40E7-B4E0-56DD075AE946}" type="sibTrans" cxnId="{57724925-F34E-4590-8309-87A2E965F490}">
      <dgm:prSet/>
      <dgm:spPr/>
      <dgm:t>
        <a:bodyPr/>
        <a:lstStyle/>
        <a:p>
          <a:pPr algn="l"/>
          <a:endParaRPr lang="es-CO"/>
        </a:p>
      </dgm:t>
    </dgm:pt>
    <dgm:pt modelId="{781AFAC0-5783-43EA-BB32-911C38DA52DF}">
      <dgm:prSet/>
      <dgm:spPr/>
      <dgm:t>
        <a:bodyPr/>
        <a:lstStyle/>
        <a:p>
          <a:pPr algn="l"/>
          <a:r>
            <a:rPr lang="es-CO" b="0" dirty="0"/>
            <a:t>Precipitación</a:t>
          </a:r>
        </a:p>
      </dgm:t>
    </dgm:pt>
    <dgm:pt modelId="{ED8B3035-D9C8-4983-AE4D-2ECCA99E82AA}" type="parTrans" cxnId="{0A98C958-23FE-4C0E-ACDA-CB7384F5FF6D}">
      <dgm:prSet/>
      <dgm:spPr/>
      <dgm:t>
        <a:bodyPr/>
        <a:lstStyle/>
        <a:p>
          <a:pPr algn="l"/>
          <a:endParaRPr lang="es-CO"/>
        </a:p>
      </dgm:t>
    </dgm:pt>
    <dgm:pt modelId="{E8E1E798-63F0-4BE6-9059-66E5EF6D4F25}" type="sibTrans" cxnId="{0A98C958-23FE-4C0E-ACDA-CB7384F5FF6D}">
      <dgm:prSet/>
      <dgm:spPr/>
      <dgm:t>
        <a:bodyPr/>
        <a:lstStyle/>
        <a:p>
          <a:pPr algn="l"/>
          <a:endParaRPr lang="es-CO"/>
        </a:p>
      </dgm:t>
    </dgm:pt>
    <dgm:pt modelId="{91649761-CC24-424A-A6FA-76326F956275}">
      <dgm:prSet/>
      <dgm:spPr/>
      <dgm:t>
        <a:bodyPr/>
        <a:lstStyle/>
        <a:p>
          <a:pPr algn="l"/>
          <a:r>
            <a:rPr lang="es-CO" b="0" dirty="0"/>
            <a:t>Humedad relativa</a:t>
          </a:r>
        </a:p>
      </dgm:t>
    </dgm:pt>
    <dgm:pt modelId="{BCCC2187-8B4F-4FB3-AC73-F8B046F807E3}" type="parTrans" cxnId="{11A94A72-5F40-497A-9374-F3B236886854}">
      <dgm:prSet/>
      <dgm:spPr/>
      <dgm:t>
        <a:bodyPr/>
        <a:lstStyle/>
        <a:p>
          <a:pPr algn="l"/>
          <a:endParaRPr lang="es-CO"/>
        </a:p>
      </dgm:t>
    </dgm:pt>
    <dgm:pt modelId="{7096F17C-A89F-4586-8ABC-7F54628FBECF}" type="sibTrans" cxnId="{11A94A72-5F40-497A-9374-F3B236886854}">
      <dgm:prSet/>
      <dgm:spPr/>
      <dgm:t>
        <a:bodyPr/>
        <a:lstStyle/>
        <a:p>
          <a:pPr algn="l"/>
          <a:endParaRPr lang="es-CO"/>
        </a:p>
      </dgm:t>
    </dgm:pt>
    <dgm:pt modelId="{9F10FF1A-24FA-4FBC-8157-FA2A20702FBD}">
      <dgm:prSet/>
      <dgm:spPr/>
      <dgm:t>
        <a:bodyPr/>
        <a:lstStyle/>
        <a:p>
          <a:pPr algn="l"/>
          <a:endParaRPr lang="es-CO" b="0" dirty="0"/>
        </a:p>
      </dgm:t>
    </dgm:pt>
    <dgm:pt modelId="{E30A28FF-A1FF-4F5F-8240-6E8D6E92504B}" type="parTrans" cxnId="{66EDA336-F4B6-4B70-9AEF-72D012CE7421}">
      <dgm:prSet/>
      <dgm:spPr/>
      <dgm:t>
        <a:bodyPr/>
        <a:lstStyle/>
        <a:p>
          <a:pPr algn="l"/>
          <a:endParaRPr lang="es-CO"/>
        </a:p>
      </dgm:t>
    </dgm:pt>
    <dgm:pt modelId="{7E0769B7-D310-4732-A763-ECFAB4203CCB}" type="sibTrans" cxnId="{66EDA336-F4B6-4B70-9AEF-72D012CE7421}">
      <dgm:prSet/>
      <dgm:spPr/>
      <dgm:t>
        <a:bodyPr/>
        <a:lstStyle/>
        <a:p>
          <a:pPr algn="l"/>
          <a:endParaRPr lang="es-CO"/>
        </a:p>
      </dgm:t>
    </dgm:pt>
    <dgm:pt modelId="{E02715C9-1085-4D24-8C9C-532C18BF3596}">
      <dgm:prSet custT="1"/>
      <dgm:spPr/>
      <dgm:t>
        <a:bodyPr/>
        <a:lstStyle/>
        <a:p>
          <a:pPr algn="l"/>
          <a:r>
            <a:rPr lang="es-ES" sz="900" b="1" dirty="0">
              <a:solidFill>
                <a:schemeClr val="bg1"/>
              </a:solidFill>
            </a:rPr>
            <a:t>SUELOS</a:t>
          </a:r>
        </a:p>
        <a:p>
          <a:pPr algn="l"/>
          <a:r>
            <a:rPr lang="es-CO" sz="1100" b="1" dirty="0">
              <a:solidFill>
                <a:schemeClr val="bg2">
                  <a:lumMod val="10000"/>
                </a:schemeClr>
              </a:solidFill>
              <a:effectLst/>
            </a:rPr>
            <a:t>CAPACIDAD DE LABOREO</a:t>
          </a:r>
          <a:endParaRPr lang="es-ES" sz="1100" b="1" dirty="0">
            <a:solidFill>
              <a:schemeClr val="bg2">
                <a:lumMod val="10000"/>
              </a:schemeClr>
            </a:solidFill>
            <a:effectLst/>
          </a:endParaRPr>
        </a:p>
      </dgm:t>
    </dgm:pt>
    <dgm:pt modelId="{E141FE9B-9128-438E-80C4-4DD8CBBEFFF7}" type="sibTrans" cxnId="{BED3E4BB-FBA2-40D0-8E66-B362007763C8}">
      <dgm:prSet/>
      <dgm:spPr/>
      <dgm:t>
        <a:bodyPr/>
        <a:lstStyle/>
        <a:p>
          <a:pPr algn="l"/>
          <a:endParaRPr lang="es-ES"/>
        </a:p>
      </dgm:t>
    </dgm:pt>
    <dgm:pt modelId="{7BA26B55-C979-449D-A942-9EEF2CFE4D13}" type="parTrans" cxnId="{BED3E4BB-FBA2-40D0-8E66-B362007763C8}">
      <dgm:prSet/>
      <dgm:spPr/>
      <dgm:t>
        <a:bodyPr/>
        <a:lstStyle/>
        <a:p>
          <a:pPr algn="l"/>
          <a:endParaRPr lang="es-ES"/>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9">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9"/>
      <dgm:spPr/>
      <dgm:t>
        <a:bodyPr/>
        <a:lstStyle/>
        <a:p>
          <a:endParaRPr lang="es-CO"/>
        </a:p>
      </dgm:t>
    </dgm:pt>
    <dgm:pt modelId="{93D4522A-42E7-4BFA-BC19-CE52737DBBEF}" type="pres">
      <dgm:prSet presAssocID="{A55CD827-7257-4BA6-AB6C-42AEF005D59C}" presName="adorn" presStyleLbl="fgAccFollowNode1" presStyleIdx="0" presStyleCnt="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9">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9"/>
      <dgm:spPr/>
      <dgm:t>
        <a:bodyPr/>
        <a:lstStyle/>
        <a:p>
          <a:endParaRPr lang="es-CO"/>
        </a:p>
      </dgm:t>
    </dgm:pt>
    <dgm:pt modelId="{01821EA0-4925-4CFC-9F16-CFF515D7FA44}" type="pres">
      <dgm:prSet presAssocID="{E02715C9-1085-4D24-8C9C-532C18BF3596}" presName="adorn" presStyleLbl="fgAccFollowNod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t>
        <a:bodyPr/>
        <a:lstStyle/>
        <a:p>
          <a:endParaRPr lang="es-CO"/>
        </a:p>
      </dgm:t>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9">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9"/>
      <dgm:spPr/>
      <dgm:t>
        <a:bodyPr/>
        <a:lstStyle/>
        <a:p>
          <a:endParaRPr lang="es-CO"/>
        </a:p>
      </dgm:t>
    </dgm:pt>
    <dgm:pt modelId="{18C798D0-6F74-4B82-80F6-D40F61CCB79D}" type="pres">
      <dgm:prSet presAssocID="{410420C2-E512-4B85-A3D2-8130FCFF1188}" presName="adorn" presStyleLbl="fgAccFollow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t>
        <a:bodyPr/>
        <a:lstStyle/>
        <a:p>
          <a:endParaRPr lang="es-CO"/>
        </a:p>
      </dgm:t>
    </dgm:pt>
    <dgm:pt modelId="{B397F9EB-DADA-4CD3-AA58-BB2A2D2EC6BC}" type="pres">
      <dgm:prSet presAssocID="{FC525F7E-A074-489E-98C2-2B1B80265E84}" presName="sibTrans" presStyleLbl="sibTrans2D1" presStyleIdx="0" presStyleCnt="0"/>
      <dgm:spPr/>
      <dgm:t>
        <a:bodyPr/>
        <a:lstStyle/>
        <a:p>
          <a:endParaRPr lang="es-CO"/>
        </a:p>
      </dgm:t>
    </dgm:pt>
    <dgm:pt modelId="{7F35DD5C-7E00-41E9-8A19-78FDB0F70664}" type="pres">
      <dgm:prSet presAssocID="{3AB5F7DC-6F79-4990-B699-01FF094269B5}" presName="compNode" presStyleCnt="0"/>
      <dgm:spPr/>
    </dgm:pt>
    <dgm:pt modelId="{B8A3548C-D317-4E47-8CF9-E33128B64582}" type="pres">
      <dgm:prSet presAssocID="{3AB5F7DC-6F79-4990-B699-01FF094269B5}" presName="childRect" presStyleLbl="bgAcc1" presStyleIdx="3" presStyleCnt="9">
        <dgm:presLayoutVars>
          <dgm:bulletEnabled val="1"/>
        </dgm:presLayoutVars>
      </dgm:prSet>
      <dgm:spPr/>
      <dgm:t>
        <a:bodyPr/>
        <a:lstStyle/>
        <a:p>
          <a:endParaRPr lang="es-CO"/>
        </a:p>
      </dgm:t>
    </dgm:pt>
    <dgm:pt modelId="{D2424B08-3A97-4399-97C3-FFDF02EDF33F}" type="pres">
      <dgm:prSet presAssocID="{3AB5F7DC-6F79-4990-B699-01FF094269B5}" presName="parentText" presStyleLbl="node1" presStyleIdx="0" presStyleCnt="0">
        <dgm:presLayoutVars>
          <dgm:chMax val="0"/>
          <dgm:bulletEnabled val="1"/>
        </dgm:presLayoutVars>
      </dgm:prSet>
      <dgm:spPr/>
      <dgm:t>
        <a:bodyPr/>
        <a:lstStyle/>
        <a:p>
          <a:endParaRPr lang="es-CO"/>
        </a:p>
      </dgm:t>
    </dgm:pt>
    <dgm:pt modelId="{28637C3B-1A73-4828-B25C-4D2E58848516}" type="pres">
      <dgm:prSet presAssocID="{3AB5F7DC-6F79-4990-B699-01FF094269B5}" presName="parentRect" presStyleLbl="alignNode1" presStyleIdx="3" presStyleCnt="9"/>
      <dgm:spPr/>
      <dgm:t>
        <a:bodyPr/>
        <a:lstStyle/>
        <a:p>
          <a:endParaRPr lang="es-CO"/>
        </a:p>
      </dgm:t>
    </dgm:pt>
    <dgm:pt modelId="{5DDEE89F-BBED-4CFE-BF7C-49919116C6F9}" type="pres">
      <dgm:prSet presAssocID="{3AB5F7DC-6F79-4990-B699-01FF094269B5}" presName="adorn" presStyleLbl="fgAccFollowNod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dgm:spPr>
    </dgm:pt>
    <dgm:pt modelId="{75C5B8C3-F9C8-4895-A071-1119D481B47C}" type="pres">
      <dgm:prSet presAssocID="{AB5CD538-DDCD-4334-B018-9ED8592EB358}" presName="sibTrans" presStyleLbl="sibTrans2D1" presStyleIdx="0" presStyleCnt="0"/>
      <dgm:spPr/>
      <dgm:t>
        <a:bodyPr/>
        <a:lstStyle/>
        <a:p>
          <a:endParaRPr lang="es-CO"/>
        </a:p>
      </dgm:t>
    </dgm:pt>
    <dgm:pt modelId="{3382006A-02A0-4401-9B1E-9CFA2FAABB9F}" type="pres">
      <dgm:prSet presAssocID="{5B326D2E-234D-46E1-A71B-7A66EB47EDDE}" presName="compNode" presStyleCnt="0"/>
      <dgm:spPr/>
    </dgm:pt>
    <dgm:pt modelId="{7BB4C9C3-80BD-42BF-8DA4-FFD825AA0BF3}" type="pres">
      <dgm:prSet presAssocID="{5B326D2E-234D-46E1-A71B-7A66EB47EDDE}" presName="childRect" presStyleLbl="bgAcc1" presStyleIdx="4" presStyleCnt="9">
        <dgm:presLayoutVars>
          <dgm:bulletEnabled val="1"/>
        </dgm:presLayoutVars>
      </dgm:prSet>
      <dgm:spPr/>
      <dgm:t>
        <a:bodyPr/>
        <a:lstStyle/>
        <a:p>
          <a:endParaRPr lang="es-CO"/>
        </a:p>
      </dgm:t>
    </dgm:pt>
    <dgm:pt modelId="{E5BA63BE-929F-4EAC-9579-43250A288C21}" type="pres">
      <dgm:prSet presAssocID="{5B326D2E-234D-46E1-A71B-7A66EB47EDDE}" presName="parentText" presStyleLbl="node1" presStyleIdx="0" presStyleCnt="0">
        <dgm:presLayoutVars>
          <dgm:chMax val="0"/>
          <dgm:bulletEnabled val="1"/>
        </dgm:presLayoutVars>
      </dgm:prSet>
      <dgm:spPr/>
      <dgm:t>
        <a:bodyPr/>
        <a:lstStyle/>
        <a:p>
          <a:endParaRPr lang="es-CO"/>
        </a:p>
      </dgm:t>
    </dgm:pt>
    <dgm:pt modelId="{8D51B864-37A3-4D0C-8DC3-37BCAAE63FFE}" type="pres">
      <dgm:prSet presAssocID="{5B326D2E-234D-46E1-A71B-7A66EB47EDDE}" presName="parentRect" presStyleLbl="alignNode1" presStyleIdx="4" presStyleCnt="9"/>
      <dgm:spPr/>
      <dgm:t>
        <a:bodyPr/>
        <a:lstStyle/>
        <a:p>
          <a:endParaRPr lang="es-CO"/>
        </a:p>
      </dgm:t>
    </dgm:pt>
    <dgm:pt modelId="{536D9DBF-D17D-4B67-B9E2-A22CDF828DCE}" type="pres">
      <dgm:prSet presAssocID="{5B326D2E-234D-46E1-A71B-7A66EB47EDDE}" presName="adorn" presStyleLbl="fgAccFollowNode1" presStyleIdx="4" presStyleCnt="9"/>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5000" b="-5000"/>
          </a:stretch>
        </a:blipFill>
      </dgm:spPr>
    </dgm:pt>
    <dgm:pt modelId="{5426E11B-C7A5-4452-BBD8-707D61BDF72F}" type="pres">
      <dgm:prSet presAssocID="{8FF2CDDA-4F62-4A80-A390-531C731BC2D4}" presName="sibTrans" presStyleLbl="sibTrans2D1" presStyleIdx="0" presStyleCnt="0"/>
      <dgm:spPr/>
      <dgm:t>
        <a:bodyPr/>
        <a:lstStyle/>
        <a:p>
          <a:endParaRPr lang="es-CO"/>
        </a:p>
      </dgm:t>
    </dgm:pt>
    <dgm:pt modelId="{0DCFCE2D-E0F0-4ED9-B34A-50C500005F32}" type="pres">
      <dgm:prSet presAssocID="{3E298D14-999A-4BF9-A4A0-8547A5CDE89C}" presName="compNode" presStyleCnt="0"/>
      <dgm:spPr/>
    </dgm:pt>
    <dgm:pt modelId="{13DD8B04-336D-4B25-A9B0-89A9185D9BA0}" type="pres">
      <dgm:prSet presAssocID="{3E298D14-999A-4BF9-A4A0-8547A5CDE89C}" presName="childRect" presStyleLbl="bgAcc1" presStyleIdx="5" presStyleCnt="9">
        <dgm:presLayoutVars>
          <dgm:bulletEnabled val="1"/>
        </dgm:presLayoutVars>
      </dgm:prSet>
      <dgm:spPr/>
      <dgm:t>
        <a:bodyPr/>
        <a:lstStyle/>
        <a:p>
          <a:endParaRPr lang="es-CO"/>
        </a:p>
      </dgm:t>
    </dgm:pt>
    <dgm:pt modelId="{D4F7C883-1409-4FAF-81A1-004368AA8A1B}" type="pres">
      <dgm:prSet presAssocID="{3E298D14-999A-4BF9-A4A0-8547A5CDE89C}" presName="parentText" presStyleLbl="node1" presStyleIdx="0" presStyleCnt="0">
        <dgm:presLayoutVars>
          <dgm:chMax val="0"/>
          <dgm:bulletEnabled val="1"/>
        </dgm:presLayoutVars>
      </dgm:prSet>
      <dgm:spPr/>
      <dgm:t>
        <a:bodyPr/>
        <a:lstStyle/>
        <a:p>
          <a:endParaRPr lang="es-CO"/>
        </a:p>
      </dgm:t>
    </dgm:pt>
    <dgm:pt modelId="{D74BBBBE-1AB3-4023-BE46-B18968B8FCAF}" type="pres">
      <dgm:prSet presAssocID="{3E298D14-999A-4BF9-A4A0-8547A5CDE89C}" presName="parentRect" presStyleLbl="alignNode1" presStyleIdx="5" presStyleCnt="9"/>
      <dgm:spPr/>
      <dgm:t>
        <a:bodyPr/>
        <a:lstStyle/>
        <a:p>
          <a:endParaRPr lang="es-CO"/>
        </a:p>
      </dgm:t>
    </dgm:pt>
    <dgm:pt modelId="{55949E9B-0268-4B1E-8B41-A746540929F5}" type="pres">
      <dgm:prSet presAssocID="{3E298D14-999A-4BF9-A4A0-8547A5CDE89C}" presName="adorn" presStyleLbl="fgAccFollowNod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40000" r="-40000"/>
          </a:stretch>
        </a:blipFill>
      </dgm:spPr>
      <dgm:t>
        <a:bodyPr/>
        <a:lstStyle/>
        <a:p>
          <a:endParaRPr lang="es-CO"/>
        </a:p>
      </dgm:t>
    </dgm:pt>
    <dgm:pt modelId="{D9FEBE99-9A6C-4D12-B507-A9929C09DD0D}" type="pres">
      <dgm:prSet presAssocID="{A60D0DC7-A4A4-4631-838E-8FB2D704702E}" presName="sibTrans" presStyleLbl="sibTrans2D1" presStyleIdx="0" presStyleCnt="0"/>
      <dgm:spPr/>
      <dgm:t>
        <a:bodyPr/>
        <a:lstStyle/>
        <a:p>
          <a:endParaRPr lang="es-CO"/>
        </a:p>
      </dgm:t>
    </dgm:pt>
    <dgm:pt modelId="{EBB34C58-24DC-4EE3-B1F5-4185BBACEA43}" type="pres">
      <dgm:prSet presAssocID="{A2B4D7C8-24E4-4216-9F54-C0EA548219BA}" presName="compNode" presStyleCnt="0"/>
      <dgm:spPr/>
    </dgm:pt>
    <dgm:pt modelId="{D3B27B18-E3E8-4E03-8DF7-54AD21C3B2C9}" type="pres">
      <dgm:prSet presAssocID="{A2B4D7C8-24E4-4216-9F54-C0EA548219BA}" presName="childRect" presStyleLbl="bgAcc1" presStyleIdx="6" presStyleCnt="9">
        <dgm:presLayoutVars>
          <dgm:bulletEnabled val="1"/>
        </dgm:presLayoutVars>
      </dgm:prSet>
      <dgm:spPr/>
      <dgm:t>
        <a:bodyPr/>
        <a:lstStyle/>
        <a:p>
          <a:endParaRPr lang="es-CO"/>
        </a:p>
      </dgm:t>
    </dgm:pt>
    <dgm:pt modelId="{641B3507-6B1E-4E53-B5C2-0CFE31761C60}" type="pres">
      <dgm:prSet presAssocID="{A2B4D7C8-24E4-4216-9F54-C0EA548219BA}" presName="parentText" presStyleLbl="node1" presStyleIdx="0" presStyleCnt="0">
        <dgm:presLayoutVars>
          <dgm:chMax val="0"/>
          <dgm:bulletEnabled val="1"/>
        </dgm:presLayoutVars>
      </dgm:prSet>
      <dgm:spPr/>
      <dgm:t>
        <a:bodyPr/>
        <a:lstStyle/>
        <a:p>
          <a:endParaRPr lang="es-CO"/>
        </a:p>
      </dgm:t>
    </dgm:pt>
    <dgm:pt modelId="{472348B6-E2D6-44C3-9719-02D2D1AC9F04}" type="pres">
      <dgm:prSet presAssocID="{A2B4D7C8-24E4-4216-9F54-C0EA548219BA}" presName="parentRect" presStyleLbl="alignNode1" presStyleIdx="6" presStyleCnt="9"/>
      <dgm:spPr/>
      <dgm:t>
        <a:bodyPr/>
        <a:lstStyle/>
        <a:p>
          <a:endParaRPr lang="es-CO"/>
        </a:p>
      </dgm:t>
    </dgm:pt>
    <dgm:pt modelId="{AFEE158F-0396-4D4F-BD22-9CE1AA7556A9}" type="pres">
      <dgm:prSet presAssocID="{A2B4D7C8-24E4-4216-9F54-C0EA548219BA}" presName="adorn" presStyleLbl="fgAccFollowNod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l="-75000" r="-75000"/>
          </a:stretch>
        </a:blipFill>
      </dgm:spPr>
    </dgm:pt>
    <dgm:pt modelId="{0F00F8FD-EC18-4A57-9FA0-6A61C9436EE7}" type="pres">
      <dgm:prSet presAssocID="{F180877B-D353-40FF-BDE5-A0E9C3196645}" presName="sibTrans" presStyleLbl="sibTrans2D1" presStyleIdx="0" presStyleCnt="0"/>
      <dgm:spPr/>
      <dgm:t>
        <a:bodyPr/>
        <a:lstStyle/>
        <a:p>
          <a:endParaRPr lang="es-CO"/>
        </a:p>
      </dgm:t>
    </dgm:pt>
    <dgm:pt modelId="{5E67DBCC-C19C-4E71-A3D4-E4956B3FF79B}" type="pres">
      <dgm:prSet presAssocID="{537C21F3-30EA-4CD4-93C4-928252EF989A}" presName="compNode" presStyleCnt="0"/>
      <dgm:spPr/>
    </dgm:pt>
    <dgm:pt modelId="{EF8AC5F8-551F-4351-9D5E-D55A2414616F}" type="pres">
      <dgm:prSet presAssocID="{537C21F3-30EA-4CD4-93C4-928252EF989A}" presName="childRect" presStyleLbl="bgAcc1" presStyleIdx="7" presStyleCnt="9">
        <dgm:presLayoutVars>
          <dgm:bulletEnabled val="1"/>
        </dgm:presLayoutVars>
      </dgm:prSet>
      <dgm:spPr/>
      <dgm:t>
        <a:bodyPr/>
        <a:lstStyle/>
        <a:p>
          <a:endParaRPr lang="es-CO"/>
        </a:p>
      </dgm:t>
    </dgm:pt>
    <dgm:pt modelId="{1C1C6E89-F8DD-4FE3-8225-F03B952A052D}" type="pres">
      <dgm:prSet presAssocID="{537C21F3-30EA-4CD4-93C4-928252EF989A}" presName="parentText" presStyleLbl="node1" presStyleIdx="0" presStyleCnt="0">
        <dgm:presLayoutVars>
          <dgm:chMax val="0"/>
          <dgm:bulletEnabled val="1"/>
        </dgm:presLayoutVars>
      </dgm:prSet>
      <dgm:spPr/>
      <dgm:t>
        <a:bodyPr/>
        <a:lstStyle/>
        <a:p>
          <a:endParaRPr lang="es-CO"/>
        </a:p>
      </dgm:t>
    </dgm:pt>
    <dgm:pt modelId="{A288F12C-3E19-4028-882E-A479F0B690F7}" type="pres">
      <dgm:prSet presAssocID="{537C21F3-30EA-4CD4-93C4-928252EF989A}" presName="parentRect" presStyleLbl="alignNode1" presStyleIdx="7" presStyleCnt="9"/>
      <dgm:spPr/>
      <dgm:t>
        <a:bodyPr/>
        <a:lstStyle/>
        <a:p>
          <a:endParaRPr lang="es-CO"/>
        </a:p>
      </dgm:t>
    </dgm:pt>
    <dgm:pt modelId="{04BF68AB-336B-47AD-A0AC-AEC33DCDE9C2}" type="pres">
      <dgm:prSet presAssocID="{537C21F3-30EA-4CD4-93C4-928252EF989A}" presName="adorn" presStyleLbl="fgAccFollowNod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dgm:spPr>
      <dgm:t>
        <a:bodyPr/>
        <a:lstStyle/>
        <a:p>
          <a:endParaRPr lang="es-CO"/>
        </a:p>
      </dgm:t>
    </dgm:pt>
    <dgm:pt modelId="{25D6A918-5E7C-4F63-8CAC-9D53A6F9A92E}" type="pres">
      <dgm:prSet presAssocID="{FDFD26A6-CB0F-47D1-B59C-B639E8618BF1}" presName="sibTrans" presStyleLbl="sibTrans2D1" presStyleIdx="0" presStyleCnt="0"/>
      <dgm:spPr/>
      <dgm:t>
        <a:bodyPr/>
        <a:lstStyle/>
        <a:p>
          <a:endParaRPr lang="es-CO"/>
        </a:p>
      </dgm:t>
    </dgm:pt>
    <dgm:pt modelId="{875B6A34-8A91-4769-B070-691C36452848}" type="pres">
      <dgm:prSet presAssocID="{AC9DDF33-A6BC-4EEC-8E56-D7277B1E6013}" presName="compNode" presStyleCnt="0"/>
      <dgm:spPr/>
    </dgm:pt>
    <dgm:pt modelId="{4AA0E93A-2EAB-44A7-B70B-EE6A73BB2900}" type="pres">
      <dgm:prSet presAssocID="{AC9DDF33-A6BC-4EEC-8E56-D7277B1E6013}" presName="childRect" presStyleLbl="bgAcc1" presStyleIdx="8" presStyleCnt="9">
        <dgm:presLayoutVars>
          <dgm:bulletEnabled val="1"/>
        </dgm:presLayoutVars>
      </dgm:prSet>
      <dgm:spPr/>
      <dgm:t>
        <a:bodyPr/>
        <a:lstStyle/>
        <a:p>
          <a:endParaRPr lang="es-CO"/>
        </a:p>
      </dgm:t>
    </dgm:pt>
    <dgm:pt modelId="{2E9AEE0F-4EC6-4682-B8F0-E004F5C494F3}" type="pres">
      <dgm:prSet presAssocID="{AC9DDF33-A6BC-4EEC-8E56-D7277B1E6013}" presName="parentText" presStyleLbl="node1" presStyleIdx="0" presStyleCnt="0">
        <dgm:presLayoutVars>
          <dgm:chMax val="0"/>
          <dgm:bulletEnabled val="1"/>
        </dgm:presLayoutVars>
      </dgm:prSet>
      <dgm:spPr/>
      <dgm:t>
        <a:bodyPr/>
        <a:lstStyle/>
        <a:p>
          <a:endParaRPr lang="es-CO"/>
        </a:p>
      </dgm:t>
    </dgm:pt>
    <dgm:pt modelId="{638FFF3A-0B77-4061-A04E-053D36F18260}" type="pres">
      <dgm:prSet presAssocID="{AC9DDF33-A6BC-4EEC-8E56-D7277B1E6013}" presName="parentRect" presStyleLbl="alignNode1" presStyleIdx="8" presStyleCnt="9"/>
      <dgm:spPr/>
      <dgm:t>
        <a:bodyPr/>
        <a:lstStyle/>
        <a:p>
          <a:endParaRPr lang="es-CO"/>
        </a:p>
      </dgm:t>
    </dgm:pt>
    <dgm:pt modelId="{E908D29D-3610-46D8-B58E-D03ECFACA062}" type="pres">
      <dgm:prSet presAssocID="{AC9DDF33-A6BC-4EEC-8E56-D7277B1E6013}" presName="adorn" presStyleLbl="fgAccFollowNod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17000" r="-17000"/>
          </a:stretch>
        </a:blipFill>
      </dgm:spPr>
      <dgm:t>
        <a:bodyPr/>
        <a:lstStyle/>
        <a:p>
          <a:endParaRPr lang="es-CO"/>
        </a:p>
      </dgm:t>
    </dgm:pt>
  </dgm:ptLst>
  <dgm:cxnLst>
    <dgm:cxn modelId="{69000C30-73CD-4176-8710-24D8EA013D08}" srcId="{E02715C9-1085-4D24-8C9C-532C18BF3596}" destId="{5DD60538-D906-4E85-A6B8-B7336D568FE5}" srcOrd="0" destOrd="0" parTransId="{6896518B-B051-4606-8412-387E9124AFD4}" sibTransId="{04B005BE-662F-4F78-9BEF-DB82CFEB9000}"/>
    <dgm:cxn modelId="{5A88DC82-9D35-4E01-9347-3E7C04267140}" srcId="{E02715C9-1085-4D24-8C9C-532C18BF3596}" destId="{6B3C4D06-3C88-47CB-B175-6CD987CC01F4}" srcOrd="2" destOrd="0" parTransId="{CB78C7EE-D043-49E2-B2EA-694646CB8191}" sibTransId="{76E16523-971B-4150-A253-6024805DD4B1}"/>
    <dgm:cxn modelId="{885DBB63-49DC-4E07-BD65-5A1D2C693168}" type="presOf" srcId="{4DDCD1F9-8184-4860-9F01-CEC387D1D965}" destId="{9DC53521-C7A1-46CF-997E-61A06D20D4E9}" srcOrd="0" destOrd="0" presId="urn:microsoft.com/office/officeart/2005/8/layout/bList2"/>
    <dgm:cxn modelId="{E231BD42-0055-44A2-8DAB-C762C3434499}" type="presOf" srcId="{3E298D14-999A-4BF9-A4A0-8547A5CDE89C}" destId="{D74BBBBE-1AB3-4023-BE46-B18968B8FCAF}" srcOrd="1" destOrd="0" presId="urn:microsoft.com/office/officeart/2005/8/layout/bList2"/>
    <dgm:cxn modelId="{D73B9C08-21E6-4F5B-B130-67416523EF7B}" type="presOf" srcId="{C6F61D9C-C5ED-488E-9746-D446D3E41470}" destId="{9467F0CA-B5E4-4594-A4A8-AB921191E1A2}" srcOrd="0" destOrd="1" presId="urn:microsoft.com/office/officeart/2005/8/layout/bList2"/>
    <dgm:cxn modelId="{FA424479-87FC-4B57-873E-CA4F45E9E846}" type="presOf" srcId="{E02715C9-1085-4D24-8C9C-532C18BF3596}" destId="{2522ECF1-C11C-4847-B53D-6A50EC5A5AEF}" srcOrd="0" destOrd="0" presId="urn:microsoft.com/office/officeart/2005/8/layout/bList2"/>
    <dgm:cxn modelId="{2A6BDB9B-0398-4661-997C-13A4A456E4C7}" srcId="{3E298D14-999A-4BF9-A4A0-8547A5CDE89C}" destId="{58356F5E-EE61-4000-AB11-5D9051580B3B}" srcOrd="0" destOrd="0" parTransId="{7E3F0692-CC91-49A9-BA25-A609353680DA}" sibTransId="{168370B0-5A36-436A-911B-1CEBE8F78702}"/>
    <dgm:cxn modelId="{6AC6C23A-06A2-436F-A41D-91CA62AA71E8}" type="presOf" srcId="{AEAC55B4-BAC1-4DB2-A124-5FE91B4116AF}" destId="{9DC53521-C7A1-46CF-997E-61A06D20D4E9}" srcOrd="0" destOrd="1" presId="urn:microsoft.com/office/officeart/2005/8/layout/bList2"/>
    <dgm:cxn modelId="{39C7E05C-CF6E-4C1F-B480-0B8ACD05E603}" type="presOf" srcId="{91649761-CC24-424A-A6FA-76326F956275}" destId="{4AA0E93A-2EAB-44A7-B70B-EE6A73BB2900}" srcOrd="0" destOrd="2" presId="urn:microsoft.com/office/officeart/2005/8/layout/bList2"/>
    <dgm:cxn modelId="{CE8EEA85-53D0-478E-A699-3369B9130F3C}" type="presOf" srcId="{52E01453-7723-47AB-B261-F93700D7B9EB}" destId="{EF8AC5F8-551F-4351-9D5E-D55A2414616F}" srcOrd="0" destOrd="1"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743C6643-F702-4E3C-AB73-9A73085D1315}" srcId="{3E298D14-999A-4BF9-A4A0-8547A5CDE89C}" destId="{74211730-4D3C-4CD1-91CA-A83B637346B4}" srcOrd="3" destOrd="0" parTransId="{357E1376-5650-48DD-B5CB-2CC895D65C92}" sibTransId="{BAD0022C-939B-4D06-881E-E9C4BBC4B75A}"/>
    <dgm:cxn modelId="{18BE7D12-4B57-453A-8DAD-8E03B481DAE3}" type="presOf" srcId="{F2C2BE4F-59BA-4744-8AE3-4F31DB0E387E}" destId="{B8A3548C-D317-4E47-8CF9-E33128B64582}" srcOrd="0" destOrd="1" presId="urn:microsoft.com/office/officeart/2005/8/layout/bList2"/>
    <dgm:cxn modelId="{D66C4CB4-3F91-4666-81A3-654B72FD2CE0}" srcId="{5B326D2E-234D-46E1-A71B-7A66EB47EDDE}" destId="{416CADB2-0E8D-4E6C-BA79-3722E2A794F4}" srcOrd="1" destOrd="0" parTransId="{C51CC53A-9A04-49F9-9B2E-8485D4AF018D}" sibTransId="{ACBE43CB-E033-43BA-A2F5-E24F43F855F7}"/>
    <dgm:cxn modelId="{D5A53DB9-2771-4AF0-80C3-783A870976C8}" type="presOf" srcId="{CB395F7A-D10A-41BD-9FB6-346925296B9E}" destId="{20C7F1BD-7286-437F-AE81-EC307859C566}" srcOrd="0" destOrd="0" presId="urn:microsoft.com/office/officeart/2005/8/layout/bList2"/>
    <dgm:cxn modelId="{9261A4C4-8F70-428D-AD47-6D55B1F6C8A5}" type="presOf" srcId="{8FF2CDDA-4F62-4A80-A390-531C731BC2D4}" destId="{5426E11B-C7A5-4452-BBD8-707D61BDF72F}" srcOrd="0" destOrd="0" presId="urn:microsoft.com/office/officeart/2005/8/layout/bList2"/>
    <dgm:cxn modelId="{C33A4CC8-EC6D-4D41-BD45-FBEE4EB59D73}" srcId="{CB395F7A-D10A-41BD-9FB6-346925296B9E}" destId="{3AB5F7DC-6F79-4990-B699-01FF094269B5}" srcOrd="3" destOrd="0" parTransId="{81E2D189-9CC2-4C7C-A7C4-CC53C6F411D5}" sibTransId="{AB5CD538-DDCD-4334-B018-9ED8592EB358}"/>
    <dgm:cxn modelId="{EA0EAACB-55EF-4FD7-9AAF-712D2A874414}" type="presOf" srcId="{416CADB2-0E8D-4E6C-BA79-3722E2A794F4}" destId="{7BB4C9C3-80BD-42BF-8DA4-FFD825AA0BF3}" srcOrd="0" destOrd="1" presId="urn:microsoft.com/office/officeart/2005/8/layout/bList2"/>
    <dgm:cxn modelId="{F337C8CB-1A54-4059-B8E1-535B58FC12E1}" type="presOf" srcId="{A2B4D7C8-24E4-4216-9F54-C0EA548219BA}" destId="{472348B6-E2D6-44C3-9719-02D2D1AC9F04}" srcOrd="1" destOrd="0" presId="urn:microsoft.com/office/officeart/2005/8/layout/bList2"/>
    <dgm:cxn modelId="{ED9A6E9B-001A-4861-B3F9-64747361D222}" srcId="{E02715C9-1085-4D24-8C9C-532C18BF3596}" destId="{C6F61D9C-C5ED-488E-9746-D446D3E41470}" srcOrd="1" destOrd="0" parTransId="{CA52B201-CE81-4E80-AF22-D5712D2686DE}" sibTransId="{78001127-5C68-4A55-B648-39B1A7DAFE1F}"/>
    <dgm:cxn modelId="{E1B08E59-2A73-4C3E-B46E-CE37F5E24FE1}" type="presOf" srcId="{5B326D2E-234D-46E1-A71B-7A66EB47EDDE}" destId="{8D51B864-37A3-4D0C-8DC3-37BCAAE63FFE}" srcOrd="1" destOrd="0" presId="urn:microsoft.com/office/officeart/2005/8/layout/bList2"/>
    <dgm:cxn modelId="{9A4774BA-16CD-4F07-B7FB-B1831ED14D2E}" srcId="{A55CD827-7257-4BA6-AB6C-42AEF005D59C}" destId="{0AE2BB4A-6C66-4935-B8BB-E9AD263CFF40}" srcOrd="2" destOrd="0" parTransId="{5CA6803C-ABCA-40FF-9A45-9F4AC59F3BC4}" sibTransId="{20B5DC7F-DDB1-475F-8648-FA67A77B91D5}"/>
    <dgm:cxn modelId="{45A8128B-16E2-41CD-A1E1-6F286DE032E1}" srcId="{537C21F3-30EA-4CD4-93C4-928252EF989A}" destId="{DDC06561-CC17-4D0C-A541-5313BCA5C978}" srcOrd="0" destOrd="0" parTransId="{5815A9E6-5ACE-41BA-B31B-100940B2DD92}" sibTransId="{F32147EC-2E4B-437C-98BC-D808493172DC}"/>
    <dgm:cxn modelId="{1DD4A7B6-4D04-4392-899E-C2FC92D04120}" type="presOf" srcId="{3AB5F7DC-6F79-4990-B699-01FF094269B5}" destId="{28637C3B-1A73-4828-B25C-4D2E58848516}" srcOrd="1" destOrd="0" presId="urn:microsoft.com/office/officeart/2005/8/layout/bList2"/>
    <dgm:cxn modelId="{99620AC0-681A-4720-B899-814F203B3100}" srcId="{3E298D14-999A-4BF9-A4A0-8547A5CDE89C}" destId="{594E08BF-B8FA-4B99-A137-FDBDAE74722F}" srcOrd="2" destOrd="0" parTransId="{F5FC45EB-244C-4289-8F83-2AC74A1D54FC}" sibTransId="{4377EBA9-3D27-4B93-A522-14ABABC8605C}"/>
    <dgm:cxn modelId="{4F13A424-F8CD-4499-9EAC-44781F096EF4}" type="presOf" srcId="{ED240B4E-BF8E-4FE9-947F-3FF8EF49C2C6}" destId="{D3B27B18-E3E8-4E03-8DF7-54AD21C3B2C9}" srcOrd="0" destOrd="0" presId="urn:microsoft.com/office/officeart/2005/8/layout/bList2"/>
    <dgm:cxn modelId="{B9E53171-8EC9-4AC0-B80F-8B4D2A76B449}" type="presOf" srcId="{410420C2-E512-4B85-A3D2-8130FCFF1188}" destId="{D747E609-25B2-403C-9574-71D236D1D520}" srcOrd="1" destOrd="0" presId="urn:microsoft.com/office/officeart/2005/8/layout/bList2"/>
    <dgm:cxn modelId="{0D3E2B22-126B-48A4-8A62-37668D90C831}" type="presOf" srcId="{65BEA63B-BE15-4864-959C-2F17077FB2C2}" destId="{02BB7563-6945-41B1-BB94-C3C46FAEE117}" srcOrd="0" destOrd="1" presId="urn:microsoft.com/office/officeart/2005/8/layout/bList2"/>
    <dgm:cxn modelId="{BBA2F0FD-5C9C-4C0E-931D-EF9F23955242}" type="presOf" srcId="{6A96CBA8-DB63-4F2A-AD72-FC1C9C21BCE4}" destId="{9DC53521-C7A1-46CF-997E-61A06D20D4E9}" srcOrd="0" destOrd="2" presId="urn:microsoft.com/office/officeart/2005/8/layout/bList2"/>
    <dgm:cxn modelId="{66EDA336-F4B6-4B70-9AEF-72D012CE7421}" srcId="{AC9DDF33-A6BC-4EEC-8E56-D7277B1E6013}" destId="{9F10FF1A-24FA-4FBC-8157-FA2A20702FBD}" srcOrd="3" destOrd="0" parTransId="{E30A28FF-A1FF-4F5F-8240-6E8D6E92504B}" sibTransId="{7E0769B7-D310-4732-A763-ECFAB4203CCB}"/>
    <dgm:cxn modelId="{58004830-DD72-4F3B-8784-A74FFD72A331}" type="presOf" srcId="{0AE2BB4A-6C66-4935-B8BB-E9AD263CFF40}" destId="{02BB7563-6945-41B1-BB94-C3C46FAEE117}" srcOrd="0" destOrd="2" presId="urn:microsoft.com/office/officeart/2005/8/layout/bList2"/>
    <dgm:cxn modelId="{7EFFAE10-AB93-4876-8C21-0111769673B8}" type="presOf" srcId="{E02715C9-1085-4D24-8C9C-532C18BF3596}" destId="{BD878991-9DF9-4FA4-87CD-249F968A3E16}" srcOrd="1" destOrd="0" presId="urn:microsoft.com/office/officeart/2005/8/layout/bList2"/>
    <dgm:cxn modelId="{E80FBDA2-1600-4672-9787-FB1862994BCB}" type="presOf" srcId="{5DD60538-D906-4E85-A6B8-B7336D568FE5}" destId="{9467F0CA-B5E4-4594-A4A8-AB921191E1A2}" srcOrd="0" destOrd="0" presId="urn:microsoft.com/office/officeart/2005/8/layout/bList2"/>
    <dgm:cxn modelId="{C7CFC4F8-FBE0-46E4-A9B2-D8E3536266F4}" type="presOf" srcId="{58356F5E-EE61-4000-AB11-5D9051580B3B}" destId="{13DD8B04-336D-4B25-A9B0-89A9185D9BA0}" srcOrd="0" destOrd="0" presId="urn:microsoft.com/office/officeart/2005/8/layout/bList2"/>
    <dgm:cxn modelId="{2E5C6357-E755-448C-9BC2-43E203A8B699}" type="presOf" srcId="{EFB68177-B015-499E-B623-B60718D2EFC6}" destId="{D3B27B18-E3E8-4E03-8DF7-54AD21C3B2C9}" srcOrd="0" destOrd="2" presId="urn:microsoft.com/office/officeart/2005/8/layout/bList2"/>
    <dgm:cxn modelId="{11A94A72-5F40-497A-9374-F3B236886854}" srcId="{AC9DDF33-A6BC-4EEC-8E56-D7277B1E6013}" destId="{91649761-CC24-424A-A6FA-76326F956275}" srcOrd="2" destOrd="0" parTransId="{BCCC2187-8B4F-4FB3-AC73-F8B046F807E3}" sibTransId="{7096F17C-A89F-4586-8ABC-7F54628FBECF}"/>
    <dgm:cxn modelId="{FB62CA8A-6F10-46DF-86D0-538EA810A7E2}" type="presOf" srcId="{FC059206-2154-4066-8975-1961A3EB709C}" destId="{02BB7563-6945-41B1-BB94-C3C46FAEE117}" srcOrd="0" destOrd="3" presId="urn:microsoft.com/office/officeart/2005/8/layout/bList2"/>
    <dgm:cxn modelId="{09EDCFDC-0925-4BF2-BB90-8187B72376CF}" type="presOf" srcId="{B8D55129-5B53-4068-9E07-CB796817FCE5}" destId="{4AA0E93A-2EAB-44A7-B70B-EE6A73BB2900}" srcOrd="0" destOrd="4" presId="urn:microsoft.com/office/officeart/2005/8/layout/bList2"/>
    <dgm:cxn modelId="{90BCFEA7-9E68-40A9-AC3D-2D658CD4A080}" type="presOf" srcId="{3AB5F7DC-6F79-4990-B699-01FF094269B5}" destId="{D2424B08-3A97-4399-97C3-FFDF02EDF33F}" srcOrd="0" destOrd="0" presId="urn:microsoft.com/office/officeart/2005/8/layout/bList2"/>
    <dgm:cxn modelId="{D7728A6E-E1E1-4978-AC37-31BAD4501F12}" srcId="{AC9DDF33-A6BC-4EEC-8E56-D7277B1E6013}" destId="{B8D55129-5B53-4068-9E07-CB796817FCE5}" srcOrd="4" destOrd="0" parTransId="{053B3982-9CB5-4483-9821-890AF06B4104}" sibTransId="{70F62F3D-3B96-4805-9D39-2BF242B1CF9C}"/>
    <dgm:cxn modelId="{6A3F9819-C2B8-4E06-A5AD-8B8B53A10C74}" srcId="{CB395F7A-D10A-41BD-9FB6-346925296B9E}" destId="{A55CD827-7257-4BA6-AB6C-42AEF005D59C}" srcOrd="0" destOrd="0" parTransId="{100BC01F-41B0-43EC-9F98-813E9994508A}" sibTransId="{7BD2A81E-7070-4DB9-9BFA-3E06040678A7}"/>
    <dgm:cxn modelId="{05B678FD-CE1D-4156-ACE5-CB2DF89BFB7F}" type="presOf" srcId="{5B326D2E-234D-46E1-A71B-7A66EB47EDDE}" destId="{E5BA63BE-929F-4EAC-9579-43250A288C21}" srcOrd="0" destOrd="0" presId="urn:microsoft.com/office/officeart/2005/8/layout/bList2"/>
    <dgm:cxn modelId="{F17B1E85-28F8-4ADF-BDE0-D468632A4BC0}" type="presOf" srcId="{A55CD827-7257-4BA6-AB6C-42AEF005D59C}" destId="{A6D45BBF-60D0-4BD5-B3EA-4608F99C6D34}" srcOrd="0"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3D07F3E3-427A-44F5-A8C1-20C043EFB03B}" srcId="{A55CD827-7257-4BA6-AB6C-42AEF005D59C}" destId="{FC059206-2154-4066-8975-1961A3EB709C}" srcOrd="3" destOrd="0" parTransId="{8F31DC19-EC2F-465A-B619-1CD43445370E}" sibTransId="{51A28C2D-8649-4202-A779-9DEA521B245F}"/>
    <dgm:cxn modelId="{6BD77A25-932C-4E8A-8EF2-AA64EFB25EA6}" type="presOf" srcId="{A33A3CB9-32B0-4A87-A024-73732704517A}" destId="{EF8AC5F8-551F-4351-9D5E-D55A2414616F}" srcOrd="0" destOrd="2" presId="urn:microsoft.com/office/officeart/2005/8/layout/bList2"/>
    <dgm:cxn modelId="{F804E535-26F9-462A-BA66-218879EFECF3}" type="presOf" srcId="{6B3C4D06-3C88-47CB-B175-6CD987CC01F4}" destId="{9467F0CA-B5E4-4594-A4A8-AB921191E1A2}" srcOrd="0" destOrd="2" presId="urn:microsoft.com/office/officeart/2005/8/layout/bList2"/>
    <dgm:cxn modelId="{6A37755E-8090-41EF-8193-4CB014D0D180}" type="presOf" srcId="{7BD2A81E-7070-4DB9-9BFA-3E06040678A7}" destId="{7D9BC2A3-F532-493A-866A-D16B55D3BA79}" srcOrd="0" destOrd="0" presId="urn:microsoft.com/office/officeart/2005/8/layout/bList2"/>
    <dgm:cxn modelId="{89F4C16D-18D0-4E48-A4A5-494B029645AD}" type="presOf" srcId="{594E08BF-B8FA-4B99-A137-FDBDAE74722F}" destId="{13DD8B04-336D-4B25-A9B0-89A9185D9BA0}" srcOrd="0" destOrd="2" presId="urn:microsoft.com/office/officeart/2005/8/layout/bList2"/>
    <dgm:cxn modelId="{C5B08A7D-0B2E-440F-90E0-2CC1A7885BBF}" type="presOf" srcId="{A55CD827-7257-4BA6-AB6C-42AEF005D59C}" destId="{97DFBBFF-1866-48BA-BF56-C227A3D95395}" srcOrd="1" destOrd="0" presId="urn:microsoft.com/office/officeart/2005/8/layout/bList2"/>
    <dgm:cxn modelId="{54CE5360-23AD-4BAB-B252-B37D264A0295}" srcId="{5B326D2E-234D-46E1-A71B-7A66EB47EDDE}" destId="{6DF9AF7A-3BB0-4122-B8B8-3210588F8231}" srcOrd="0" destOrd="0" parTransId="{A45B708C-609A-4DBA-8039-B6E04DE66C2A}" sibTransId="{00C38600-AAB5-46A2-A46F-7292FE99603D}"/>
    <dgm:cxn modelId="{D8B2451C-B4FA-48F5-BBB8-97DC097A6213}" srcId="{A2B4D7C8-24E4-4216-9F54-C0EA548219BA}" destId="{745252A2-AB92-4BF9-8377-A9CC3992410E}" srcOrd="1" destOrd="0" parTransId="{69D36CEC-429D-428F-8F7D-13EDC2246351}" sibTransId="{180630AD-FA71-44F4-A436-D844F2D201FD}"/>
    <dgm:cxn modelId="{53E5C9BD-03FC-45AA-AFA2-0AEF2F1AAD80}" srcId="{3AB5F7DC-6F79-4990-B699-01FF094269B5}" destId="{F2C2BE4F-59BA-4744-8AE3-4F31DB0E387E}" srcOrd="1" destOrd="0" parTransId="{E5B2B6B2-B7E2-4513-B64E-286BAFBAB036}" sibTransId="{617F4A1A-5B20-4BA5-ACE4-692583D75DA5}"/>
    <dgm:cxn modelId="{089CC1D5-4B70-4385-BAC5-51D488D25CF0}" type="presOf" srcId="{DDC06561-CC17-4D0C-A541-5313BCA5C978}" destId="{EF8AC5F8-551F-4351-9D5E-D55A2414616F}" srcOrd="0" destOrd="0" presId="urn:microsoft.com/office/officeart/2005/8/layout/bList2"/>
    <dgm:cxn modelId="{5E9409FE-04A1-4D1A-9A22-1DD1B1F2372B}" srcId="{CB395F7A-D10A-41BD-9FB6-346925296B9E}" destId="{A2B4D7C8-24E4-4216-9F54-C0EA548219BA}" srcOrd="6" destOrd="0" parTransId="{B38345DB-E52B-4387-A944-FB9B3B6AB823}" sibTransId="{F180877B-D353-40FF-BDE5-A0E9C3196645}"/>
    <dgm:cxn modelId="{94B2182B-1890-4088-A640-0630C5A3F3E8}" srcId="{CB395F7A-D10A-41BD-9FB6-346925296B9E}" destId="{3E298D14-999A-4BF9-A4A0-8547A5CDE89C}" srcOrd="5" destOrd="0" parTransId="{07460838-DDA0-482C-BBBA-79F0A4AEB3D2}" sibTransId="{A60D0DC7-A4A4-4631-838E-8FB2D704702E}"/>
    <dgm:cxn modelId="{48260A77-66F2-4B73-AB35-8C990E793598}" type="presOf" srcId="{FC525F7E-A074-489E-98C2-2B1B80265E84}" destId="{B397F9EB-DADA-4CD3-AA58-BB2A2D2EC6BC}" srcOrd="0" destOrd="0" presId="urn:microsoft.com/office/officeart/2005/8/layout/bList2"/>
    <dgm:cxn modelId="{E4819F48-1B0C-4063-A8ED-5685E5A16692}" srcId="{A55CD827-7257-4BA6-AB6C-42AEF005D59C}" destId="{65BEA63B-BE15-4864-959C-2F17077FB2C2}" srcOrd="1" destOrd="0" parTransId="{98DB5463-3E6F-47AC-B52A-DA6DCF63E05F}" sibTransId="{F1A51C00-A68B-487F-8E5E-2F8695441C83}"/>
    <dgm:cxn modelId="{9D860119-98CC-401C-9EF8-B211A184CF17}" type="presOf" srcId="{74211730-4D3C-4CD1-91CA-A83B637346B4}" destId="{13DD8B04-336D-4B25-A9B0-89A9185D9BA0}" srcOrd="0" destOrd="3" presId="urn:microsoft.com/office/officeart/2005/8/layout/bList2"/>
    <dgm:cxn modelId="{C5112967-6E68-4BC8-BC70-A9A1DAFD5D06}" type="presOf" srcId="{6DF9AF7A-3BB0-4122-B8B8-3210588F8231}" destId="{7BB4C9C3-80BD-42BF-8DA4-FFD825AA0BF3}" srcOrd="0" destOrd="0" presId="urn:microsoft.com/office/officeart/2005/8/layout/bList2"/>
    <dgm:cxn modelId="{387F87C5-8EE0-4F86-A048-BB0F14636C0F}" type="presOf" srcId="{AB5CD538-DDCD-4334-B018-9ED8592EB358}" destId="{75C5B8C3-F9C8-4895-A071-1119D481B47C}" srcOrd="0" destOrd="0" presId="urn:microsoft.com/office/officeart/2005/8/layout/bList2"/>
    <dgm:cxn modelId="{B2FCC67A-AD0C-4F95-92A9-014CEBD9EB6C}" srcId="{537C21F3-30EA-4CD4-93C4-928252EF989A}" destId="{52E01453-7723-47AB-B261-F93700D7B9EB}" srcOrd="1" destOrd="0" parTransId="{A6F0C2F8-2656-40F0-AE09-E4D53BD34B1C}" sibTransId="{528AAFD2-4731-4CB3-826A-71F1ADB9B17B}"/>
    <dgm:cxn modelId="{F7E7A10E-0406-4170-A7AF-CBE85D0B493A}" type="presOf" srcId="{537C21F3-30EA-4CD4-93C4-928252EF989A}" destId="{1C1C6E89-F8DD-4FE3-8225-F03B952A052D}" srcOrd="0" destOrd="0" presId="urn:microsoft.com/office/officeart/2005/8/layout/bList2"/>
    <dgm:cxn modelId="{91130E99-D8B8-4A91-9755-0FD3F397D7EF}" type="presOf" srcId="{796AC78F-27DE-40E6-AC1E-9AF0E5739039}" destId="{13DD8B04-336D-4B25-A9B0-89A9185D9BA0}" srcOrd="0" destOrd="1" presId="urn:microsoft.com/office/officeart/2005/8/layout/bList2"/>
    <dgm:cxn modelId="{C55662FF-218A-4BF9-939D-E4545908A6D8}" type="presOf" srcId="{A2B4D7C8-24E4-4216-9F54-C0EA548219BA}" destId="{641B3507-6B1E-4E53-B5C2-0CFE31761C60}" srcOrd="0" destOrd="0" presId="urn:microsoft.com/office/officeart/2005/8/layout/bList2"/>
    <dgm:cxn modelId="{B463D8B8-959E-4501-BF8B-E869349AA013}" type="presOf" srcId="{18777410-50C9-4EAB-9141-2D6E29498FF7}" destId="{4AA0E93A-2EAB-44A7-B70B-EE6A73BB2900}" srcOrd="0" destOrd="0" presId="urn:microsoft.com/office/officeart/2005/8/layout/bList2"/>
    <dgm:cxn modelId="{5FF3F620-44AB-4E5E-B7A5-DD7ABA61949A}" srcId="{410420C2-E512-4B85-A3D2-8130FCFF1188}" destId="{4DDCD1F9-8184-4860-9F01-CEC387D1D965}" srcOrd="0" destOrd="0" parTransId="{6465C1CF-5FDF-4533-AED4-7514A0DC470F}" sibTransId="{F12A7B17-9D3F-4198-B9B4-1A607BDDF1C1}"/>
    <dgm:cxn modelId="{FE434B9A-82EB-4340-B01B-EABA4F2C1338}" type="presOf" srcId="{781AFAC0-5783-43EA-BB32-911C38DA52DF}" destId="{4AA0E93A-2EAB-44A7-B70B-EE6A73BB2900}" srcOrd="0" destOrd="1" presId="urn:microsoft.com/office/officeart/2005/8/layout/bList2"/>
    <dgm:cxn modelId="{D0562AB5-53E2-4752-9459-119CB2FCD96A}" srcId="{3E298D14-999A-4BF9-A4A0-8547A5CDE89C}" destId="{796AC78F-27DE-40E6-AC1E-9AF0E5739039}" srcOrd="1" destOrd="0" parTransId="{2B72AF4D-C872-4C88-BEF7-F0D054B8F0EE}" sibTransId="{8D1374D5-F586-4B9B-950F-0ACA91880A7C}"/>
    <dgm:cxn modelId="{29F99E1E-E6D0-44AA-AE4A-588B59BC9D29}" type="presOf" srcId="{410420C2-E512-4B85-A3D2-8130FCFF1188}" destId="{BDCEE8B8-F460-4D0D-887F-CCDEE989D7BE}" srcOrd="0" destOrd="0" presId="urn:microsoft.com/office/officeart/2005/8/layout/bList2"/>
    <dgm:cxn modelId="{38CB3882-A07C-407E-BF93-4BA25AC7E91F}" srcId="{CB395F7A-D10A-41BD-9FB6-346925296B9E}" destId="{5B326D2E-234D-46E1-A71B-7A66EB47EDDE}" srcOrd="4" destOrd="0" parTransId="{F6B6A675-927D-4197-86D0-CE3D508C8C4F}" sibTransId="{8FF2CDDA-4F62-4A80-A390-531C731BC2D4}"/>
    <dgm:cxn modelId="{5B57C403-9CD5-4AE3-A70F-75D7C33EBBAB}" type="presOf" srcId="{537C21F3-30EA-4CD4-93C4-928252EF989A}" destId="{A288F12C-3E19-4028-882E-A479F0B690F7}" srcOrd="1" destOrd="0" presId="urn:microsoft.com/office/officeart/2005/8/layout/bList2"/>
    <dgm:cxn modelId="{6FBE476D-050B-42E0-8456-09692FB2A54C}" type="presOf" srcId="{AC9DDF33-A6BC-4EEC-8E56-D7277B1E6013}" destId="{638FFF3A-0B77-4061-A04E-053D36F18260}" srcOrd="1" destOrd="0" presId="urn:microsoft.com/office/officeart/2005/8/layout/bList2"/>
    <dgm:cxn modelId="{595BF3C5-24EA-4041-9C22-BB77E094F1B7}" srcId="{410420C2-E512-4B85-A3D2-8130FCFF1188}" destId="{6A96CBA8-DB63-4F2A-AD72-FC1C9C21BCE4}" srcOrd="2" destOrd="0" parTransId="{39E407FC-A7AE-44DD-8919-8C6B7073C7F9}" sibTransId="{39F948AE-F4B2-4D64-B905-97921BB8E167}"/>
    <dgm:cxn modelId="{05CCBF83-5509-48E4-908C-BE037D20C139}" type="presOf" srcId="{A60D0DC7-A4A4-4631-838E-8FB2D704702E}" destId="{D9FEBE99-9A6C-4D12-B507-A9929C09DD0D}" srcOrd="0" destOrd="0" presId="urn:microsoft.com/office/officeart/2005/8/layout/bList2"/>
    <dgm:cxn modelId="{4705595F-55E0-4277-A868-68F4934ED24E}" type="presOf" srcId="{FDFD26A6-CB0F-47D1-B59C-B639E8618BF1}" destId="{25D6A918-5E7C-4F63-8CAC-9D53A6F9A92E}" srcOrd="0" destOrd="0" presId="urn:microsoft.com/office/officeart/2005/8/layout/bList2"/>
    <dgm:cxn modelId="{9868FB93-E4AE-439C-8813-D09935FBBCE0}" type="presOf" srcId="{9F10FF1A-24FA-4FBC-8157-FA2A20702FBD}" destId="{4AA0E93A-2EAB-44A7-B70B-EE6A73BB2900}" srcOrd="0" destOrd="3" presId="urn:microsoft.com/office/officeart/2005/8/layout/bList2"/>
    <dgm:cxn modelId="{1855329F-1294-44F7-B26B-922C57BF329E}" srcId="{AC9DDF33-A6BC-4EEC-8E56-D7277B1E6013}" destId="{18777410-50C9-4EAB-9141-2D6E29498FF7}" srcOrd="0" destOrd="0" parTransId="{6B0C3457-EC30-4A2C-A590-0D008D8F3359}" sibTransId="{34CA7EE6-71DD-482C-ACBB-BE9EB5B00395}"/>
    <dgm:cxn modelId="{4A064EA7-2E0A-43C2-83BD-D5708FF05F4A}" type="presOf" srcId="{745252A2-AB92-4BF9-8377-A9CC3992410E}" destId="{D3B27B18-E3E8-4E03-8DF7-54AD21C3B2C9}" srcOrd="0" destOrd="1" presId="urn:microsoft.com/office/officeart/2005/8/layout/bList2"/>
    <dgm:cxn modelId="{48ED1A98-3672-4699-939A-49CB037705FE}" srcId="{410420C2-E512-4B85-A3D2-8130FCFF1188}" destId="{AEAC55B4-BAC1-4DB2-A124-5FE91B4116AF}" srcOrd="1" destOrd="0" parTransId="{EA344AE6-C972-437E-BF33-1B315662D5E3}" sibTransId="{9B57B6BA-E070-48C9-AB5B-1453F83C217A}"/>
    <dgm:cxn modelId="{31977BB6-850D-48C1-835E-75E47850309C}" type="presOf" srcId="{E141FE9B-9128-438E-80C4-4DD8CBBEFFF7}" destId="{90137CC7-531D-40AC-AA4C-B35998EBC2B6}" srcOrd="0" destOrd="0" presId="urn:microsoft.com/office/officeart/2005/8/layout/bList2"/>
    <dgm:cxn modelId="{57EE0F26-DE46-4AC7-8236-E8944A6C8A17}" srcId="{CB395F7A-D10A-41BD-9FB6-346925296B9E}" destId="{AC9DDF33-A6BC-4EEC-8E56-D7277B1E6013}" srcOrd="8" destOrd="0" parTransId="{F3EBC087-823A-4CCE-B92A-2AC582C4D82C}" sibTransId="{59568B60-2220-417B-A23F-1ECF7B6B32C1}"/>
    <dgm:cxn modelId="{4B867313-4BE6-48F6-8098-407F2B88E677}" type="presOf" srcId="{AC9DDF33-A6BC-4EEC-8E56-D7277B1E6013}" destId="{2E9AEE0F-4EC6-4682-B8F0-E004F5C494F3}" srcOrd="0" destOrd="0" presId="urn:microsoft.com/office/officeart/2005/8/layout/bList2"/>
    <dgm:cxn modelId="{42A14024-D2E7-4E06-8CF9-76E81ABE2B2E}" srcId="{CB395F7A-D10A-41BD-9FB6-346925296B9E}" destId="{537C21F3-30EA-4CD4-93C4-928252EF989A}" srcOrd="7" destOrd="0" parTransId="{10238ED5-C174-4DBA-9E12-6256360E0672}" sibTransId="{FDFD26A6-CB0F-47D1-B59C-B639E8618BF1}"/>
    <dgm:cxn modelId="{9E3AC1E8-B6DC-4E49-8478-620E462F4B15}" srcId="{A2B4D7C8-24E4-4216-9F54-C0EA548219BA}" destId="{EFB68177-B015-499E-B623-B60718D2EFC6}" srcOrd="2" destOrd="0" parTransId="{023D9D01-7C20-4269-ACF8-5F000D2E38F4}" sibTransId="{5F41EE1E-129B-4C9B-A18B-E40389933E4A}"/>
    <dgm:cxn modelId="{3D3CDF8B-86C9-4CD7-9830-409AEFDE4949}" srcId="{3AB5F7DC-6F79-4990-B699-01FF094269B5}" destId="{666CAE94-DDBA-4FC2-9D05-05FCAA815F15}" srcOrd="0" destOrd="0" parTransId="{8740592C-77D5-4810-B6F0-03E6F0CA4E69}" sibTransId="{E11ADEAA-33E3-4D02-870A-BC107BD11192}"/>
    <dgm:cxn modelId="{0A98C958-23FE-4C0E-ACDA-CB7384F5FF6D}" srcId="{AC9DDF33-A6BC-4EEC-8E56-D7277B1E6013}" destId="{781AFAC0-5783-43EA-BB32-911C38DA52DF}" srcOrd="1" destOrd="0" parTransId="{ED8B3035-D9C8-4983-AE4D-2ECCA99E82AA}" sibTransId="{E8E1E798-63F0-4BE6-9059-66E5EF6D4F25}"/>
    <dgm:cxn modelId="{57724925-F34E-4590-8309-87A2E965F490}" srcId="{537C21F3-30EA-4CD4-93C4-928252EF989A}" destId="{A33A3CB9-32B0-4A87-A024-73732704517A}" srcOrd="2" destOrd="0" parTransId="{54D18E39-73EF-44E9-8D4C-F93E7F603652}" sibTransId="{D0394A7E-CC51-40E7-B4E0-56DD075AE946}"/>
    <dgm:cxn modelId="{BED3E4BB-FBA2-40D0-8E66-B362007763C8}" srcId="{CB395F7A-D10A-41BD-9FB6-346925296B9E}" destId="{E02715C9-1085-4D24-8C9C-532C18BF3596}" srcOrd="1" destOrd="0" parTransId="{7BA26B55-C979-449D-A942-9EEF2CFE4D13}" sibTransId="{E141FE9B-9128-438E-80C4-4DD8CBBEFFF7}"/>
    <dgm:cxn modelId="{1D262FE3-2FB7-437F-A4E5-CD886B818372}" type="presOf" srcId="{666CAE94-DDBA-4FC2-9D05-05FCAA815F15}" destId="{B8A3548C-D317-4E47-8CF9-E33128B64582}" srcOrd="0" destOrd="0" presId="urn:microsoft.com/office/officeart/2005/8/layout/bList2"/>
    <dgm:cxn modelId="{16DA5724-4CB3-43BD-B75A-55C12978902E}" srcId="{A2B4D7C8-24E4-4216-9F54-C0EA548219BA}" destId="{ED240B4E-BF8E-4FE9-947F-3FF8EF49C2C6}" srcOrd="0" destOrd="0" parTransId="{D2205AE6-5BB6-4171-9A70-501F620DAD1E}" sibTransId="{EB29AB1A-30BD-43AD-B90D-05943EEB06C7}"/>
    <dgm:cxn modelId="{6E62B4DD-67E6-4D3E-B4A3-7FC91061C418}" type="presOf" srcId="{F180877B-D353-40FF-BDE5-A0E9C3196645}" destId="{0F00F8FD-EC18-4A57-9FA0-6A61C9436EE7}" srcOrd="0" destOrd="0" presId="urn:microsoft.com/office/officeart/2005/8/layout/bList2"/>
    <dgm:cxn modelId="{8A7EB5BF-A7BC-4DCF-AA50-A5B5DF88EB86}" type="presOf" srcId="{84E284D0-0EAD-4ECF-81A3-D3435F7F70C6}" destId="{02BB7563-6945-41B1-BB94-C3C46FAEE117}" srcOrd="0" destOrd="0" presId="urn:microsoft.com/office/officeart/2005/8/layout/bList2"/>
    <dgm:cxn modelId="{4D8C2B30-1340-4141-AAE8-655D8A37128D}" type="presOf" srcId="{3E298D14-999A-4BF9-A4A0-8547A5CDE89C}" destId="{D4F7C883-1409-4FAF-81A1-004368AA8A1B}" srcOrd="0" destOrd="0" presId="urn:microsoft.com/office/officeart/2005/8/layout/bList2"/>
    <dgm:cxn modelId="{A0A7C302-6B1C-43D5-BF5E-DAF33C1E7137}" type="presParOf" srcId="{20C7F1BD-7286-437F-AE81-EC307859C566}" destId="{E9FB570E-91D7-4975-9009-A608169167F0}" srcOrd="0" destOrd="0" presId="urn:microsoft.com/office/officeart/2005/8/layout/bList2"/>
    <dgm:cxn modelId="{A299FE76-FB89-4789-A432-D17238EC26E7}" type="presParOf" srcId="{E9FB570E-91D7-4975-9009-A608169167F0}" destId="{02BB7563-6945-41B1-BB94-C3C46FAEE117}" srcOrd="0" destOrd="0" presId="urn:microsoft.com/office/officeart/2005/8/layout/bList2"/>
    <dgm:cxn modelId="{C86B1474-DD9A-45C3-98B7-C5E9D8C06FEE}" type="presParOf" srcId="{E9FB570E-91D7-4975-9009-A608169167F0}" destId="{A6D45BBF-60D0-4BD5-B3EA-4608F99C6D34}" srcOrd="1" destOrd="0" presId="urn:microsoft.com/office/officeart/2005/8/layout/bList2"/>
    <dgm:cxn modelId="{29A9CBAF-CE19-4125-AC20-4C4D07E77C47}" type="presParOf" srcId="{E9FB570E-91D7-4975-9009-A608169167F0}" destId="{97DFBBFF-1866-48BA-BF56-C227A3D95395}" srcOrd="2" destOrd="0" presId="urn:microsoft.com/office/officeart/2005/8/layout/bList2"/>
    <dgm:cxn modelId="{5CEAEEAB-5416-4090-9066-A618CF1EE43C}" type="presParOf" srcId="{E9FB570E-91D7-4975-9009-A608169167F0}" destId="{93D4522A-42E7-4BFA-BC19-CE52737DBBEF}" srcOrd="3" destOrd="0" presId="urn:microsoft.com/office/officeart/2005/8/layout/bList2"/>
    <dgm:cxn modelId="{BE103648-9084-4598-A502-4F56664BC8A1}" type="presParOf" srcId="{20C7F1BD-7286-437F-AE81-EC307859C566}" destId="{7D9BC2A3-F532-493A-866A-D16B55D3BA79}" srcOrd="1" destOrd="0" presId="urn:microsoft.com/office/officeart/2005/8/layout/bList2"/>
    <dgm:cxn modelId="{118391BB-5E87-4C15-B3EA-D4119311FF01}" type="presParOf" srcId="{20C7F1BD-7286-437F-AE81-EC307859C566}" destId="{1521361C-A626-4A11-8E56-A7D5A787EF3B}" srcOrd="2" destOrd="0" presId="urn:microsoft.com/office/officeart/2005/8/layout/bList2"/>
    <dgm:cxn modelId="{A974A334-6AA7-4C86-B68A-736CBFBF3E57}" type="presParOf" srcId="{1521361C-A626-4A11-8E56-A7D5A787EF3B}" destId="{9467F0CA-B5E4-4594-A4A8-AB921191E1A2}" srcOrd="0" destOrd="0" presId="urn:microsoft.com/office/officeart/2005/8/layout/bList2"/>
    <dgm:cxn modelId="{D851B555-2467-4DCC-B8E8-FF0DAC6A4248}" type="presParOf" srcId="{1521361C-A626-4A11-8E56-A7D5A787EF3B}" destId="{2522ECF1-C11C-4847-B53D-6A50EC5A5AEF}" srcOrd="1" destOrd="0" presId="urn:microsoft.com/office/officeart/2005/8/layout/bList2"/>
    <dgm:cxn modelId="{C0616B88-C6CF-43EB-BFE4-4AE241619B5F}" type="presParOf" srcId="{1521361C-A626-4A11-8E56-A7D5A787EF3B}" destId="{BD878991-9DF9-4FA4-87CD-249F968A3E16}" srcOrd="2" destOrd="0" presId="urn:microsoft.com/office/officeart/2005/8/layout/bList2"/>
    <dgm:cxn modelId="{64313589-58FF-4685-AC4E-CBF5CC687E49}" type="presParOf" srcId="{1521361C-A626-4A11-8E56-A7D5A787EF3B}" destId="{01821EA0-4925-4CFC-9F16-CFF515D7FA44}" srcOrd="3" destOrd="0" presId="urn:microsoft.com/office/officeart/2005/8/layout/bList2"/>
    <dgm:cxn modelId="{D767193B-093B-450B-B1ED-181419EF0307}" type="presParOf" srcId="{20C7F1BD-7286-437F-AE81-EC307859C566}" destId="{90137CC7-531D-40AC-AA4C-B35998EBC2B6}" srcOrd="3" destOrd="0" presId="urn:microsoft.com/office/officeart/2005/8/layout/bList2"/>
    <dgm:cxn modelId="{F395E85F-43D8-44D1-8F43-DF5B4E5AF26F}" type="presParOf" srcId="{20C7F1BD-7286-437F-AE81-EC307859C566}" destId="{28967A94-F3DE-4C5C-B4C0-AB425CBD863C}" srcOrd="4" destOrd="0" presId="urn:microsoft.com/office/officeart/2005/8/layout/bList2"/>
    <dgm:cxn modelId="{01F183B0-77E1-4862-B2E9-F5048674213F}" type="presParOf" srcId="{28967A94-F3DE-4C5C-B4C0-AB425CBD863C}" destId="{9DC53521-C7A1-46CF-997E-61A06D20D4E9}" srcOrd="0" destOrd="0" presId="urn:microsoft.com/office/officeart/2005/8/layout/bList2"/>
    <dgm:cxn modelId="{7F0E0B44-1BF3-4377-95A9-666B429E2E87}" type="presParOf" srcId="{28967A94-F3DE-4C5C-B4C0-AB425CBD863C}" destId="{BDCEE8B8-F460-4D0D-887F-CCDEE989D7BE}" srcOrd="1" destOrd="0" presId="urn:microsoft.com/office/officeart/2005/8/layout/bList2"/>
    <dgm:cxn modelId="{26B88ABA-F298-43BC-BDA8-5FD838DF4271}" type="presParOf" srcId="{28967A94-F3DE-4C5C-B4C0-AB425CBD863C}" destId="{D747E609-25B2-403C-9574-71D236D1D520}" srcOrd="2" destOrd="0" presId="urn:microsoft.com/office/officeart/2005/8/layout/bList2"/>
    <dgm:cxn modelId="{4E2AE4DC-DAEE-464A-80C8-54A5726282C6}" type="presParOf" srcId="{28967A94-F3DE-4C5C-B4C0-AB425CBD863C}" destId="{18C798D0-6F74-4B82-80F6-D40F61CCB79D}" srcOrd="3" destOrd="0" presId="urn:microsoft.com/office/officeart/2005/8/layout/bList2"/>
    <dgm:cxn modelId="{91D33DD0-91F0-4257-8EAA-FA253BCA9FA2}" type="presParOf" srcId="{20C7F1BD-7286-437F-AE81-EC307859C566}" destId="{B397F9EB-DADA-4CD3-AA58-BB2A2D2EC6BC}" srcOrd="5" destOrd="0" presId="urn:microsoft.com/office/officeart/2005/8/layout/bList2"/>
    <dgm:cxn modelId="{95B9DA96-734E-43E8-8A04-BF343FF22DE7}" type="presParOf" srcId="{20C7F1BD-7286-437F-AE81-EC307859C566}" destId="{7F35DD5C-7E00-41E9-8A19-78FDB0F70664}" srcOrd="6" destOrd="0" presId="urn:microsoft.com/office/officeart/2005/8/layout/bList2"/>
    <dgm:cxn modelId="{124D0EEF-4AA2-43BD-8508-0B5E27BA241F}" type="presParOf" srcId="{7F35DD5C-7E00-41E9-8A19-78FDB0F70664}" destId="{B8A3548C-D317-4E47-8CF9-E33128B64582}" srcOrd="0" destOrd="0" presId="urn:microsoft.com/office/officeart/2005/8/layout/bList2"/>
    <dgm:cxn modelId="{56942DE0-81A3-4467-84DD-CC1DA3E51694}" type="presParOf" srcId="{7F35DD5C-7E00-41E9-8A19-78FDB0F70664}" destId="{D2424B08-3A97-4399-97C3-FFDF02EDF33F}" srcOrd="1" destOrd="0" presId="urn:microsoft.com/office/officeart/2005/8/layout/bList2"/>
    <dgm:cxn modelId="{1B3910C2-9674-464B-B0B7-045069FCE4FE}" type="presParOf" srcId="{7F35DD5C-7E00-41E9-8A19-78FDB0F70664}" destId="{28637C3B-1A73-4828-B25C-4D2E58848516}" srcOrd="2" destOrd="0" presId="urn:microsoft.com/office/officeart/2005/8/layout/bList2"/>
    <dgm:cxn modelId="{CD560E4F-A5B5-401C-A5A6-24990A3FB67B}" type="presParOf" srcId="{7F35DD5C-7E00-41E9-8A19-78FDB0F70664}" destId="{5DDEE89F-BBED-4CFE-BF7C-49919116C6F9}" srcOrd="3" destOrd="0" presId="urn:microsoft.com/office/officeart/2005/8/layout/bList2"/>
    <dgm:cxn modelId="{79DC7AB9-970B-4A9F-BCCE-7FCC4B0833BB}" type="presParOf" srcId="{20C7F1BD-7286-437F-AE81-EC307859C566}" destId="{75C5B8C3-F9C8-4895-A071-1119D481B47C}" srcOrd="7" destOrd="0" presId="urn:microsoft.com/office/officeart/2005/8/layout/bList2"/>
    <dgm:cxn modelId="{8969AADD-4E73-465A-8A21-843680513EE9}" type="presParOf" srcId="{20C7F1BD-7286-437F-AE81-EC307859C566}" destId="{3382006A-02A0-4401-9B1E-9CFA2FAABB9F}" srcOrd="8" destOrd="0" presId="urn:microsoft.com/office/officeart/2005/8/layout/bList2"/>
    <dgm:cxn modelId="{CD1903BD-F42B-49CF-9BAC-28F3DD1C381D}" type="presParOf" srcId="{3382006A-02A0-4401-9B1E-9CFA2FAABB9F}" destId="{7BB4C9C3-80BD-42BF-8DA4-FFD825AA0BF3}" srcOrd="0" destOrd="0" presId="urn:microsoft.com/office/officeart/2005/8/layout/bList2"/>
    <dgm:cxn modelId="{ED07EB92-99D8-47CE-8534-516D8919312D}" type="presParOf" srcId="{3382006A-02A0-4401-9B1E-9CFA2FAABB9F}" destId="{E5BA63BE-929F-4EAC-9579-43250A288C21}" srcOrd="1" destOrd="0" presId="urn:microsoft.com/office/officeart/2005/8/layout/bList2"/>
    <dgm:cxn modelId="{9B9477DB-7C73-421F-810D-16A759981B66}" type="presParOf" srcId="{3382006A-02A0-4401-9B1E-9CFA2FAABB9F}" destId="{8D51B864-37A3-4D0C-8DC3-37BCAAE63FFE}" srcOrd="2" destOrd="0" presId="urn:microsoft.com/office/officeart/2005/8/layout/bList2"/>
    <dgm:cxn modelId="{AB6EED5C-CB61-42CE-BB3D-2FB36716AB8C}" type="presParOf" srcId="{3382006A-02A0-4401-9B1E-9CFA2FAABB9F}" destId="{536D9DBF-D17D-4B67-B9E2-A22CDF828DCE}" srcOrd="3" destOrd="0" presId="urn:microsoft.com/office/officeart/2005/8/layout/bList2"/>
    <dgm:cxn modelId="{85C2CB54-8D3B-483A-808D-592D90E2398E}" type="presParOf" srcId="{20C7F1BD-7286-437F-AE81-EC307859C566}" destId="{5426E11B-C7A5-4452-BBD8-707D61BDF72F}" srcOrd="9" destOrd="0" presId="urn:microsoft.com/office/officeart/2005/8/layout/bList2"/>
    <dgm:cxn modelId="{EEEE5B72-835E-4215-A5F2-BBC76329EBF2}" type="presParOf" srcId="{20C7F1BD-7286-437F-AE81-EC307859C566}" destId="{0DCFCE2D-E0F0-4ED9-B34A-50C500005F32}" srcOrd="10" destOrd="0" presId="urn:microsoft.com/office/officeart/2005/8/layout/bList2"/>
    <dgm:cxn modelId="{3A8C4703-C16E-45EB-946B-86547A817661}" type="presParOf" srcId="{0DCFCE2D-E0F0-4ED9-B34A-50C500005F32}" destId="{13DD8B04-336D-4B25-A9B0-89A9185D9BA0}" srcOrd="0" destOrd="0" presId="urn:microsoft.com/office/officeart/2005/8/layout/bList2"/>
    <dgm:cxn modelId="{2C718D7B-4DA9-46AC-AE4B-7F5C73342CA4}" type="presParOf" srcId="{0DCFCE2D-E0F0-4ED9-B34A-50C500005F32}" destId="{D4F7C883-1409-4FAF-81A1-004368AA8A1B}" srcOrd="1" destOrd="0" presId="urn:microsoft.com/office/officeart/2005/8/layout/bList2"/>
    <dgm:cxn modelId="{D072284A-B897-4D48-A2D3-D965A9D9A83A}" type="presParOf" srcId="{0DCFCE2D-E0F0-4ED9-B34A-50C500005F32}" destId="{D74BBBBE-1AB3-4023-BE46-B18968B8FCAF}" srcOrd="2" destOrd="0" presId="urn:microsoft.com/office/officeart/2005/8/layout/bList2"/>
    <dgm:cxn modelId="{15F86BB5-E505-4F47-B086-67FF5F034D37}" type="presParOf" srcId="{0DCFCE2D-E0F0-4ED9-B34A-50C500005F32}" destId="{55949E9B-0268-4B1E-8B41-A746540929F5}" srcOrd="3" destOrd="0" presId="urn:microsoft.com/office/officeart/2005/8/layout/bList2"/>
    <dgm:cxn modelId="{70B9E7AC-34D6-4AA2-9175-3FC464493306}" type="presParOf" srcId="{20C7F1BD-7286-437F-AE81-EC307859C566}" destId="{D9FEBE99-9A6C-4D12-B507-A9929C09DD0D}" srcOrd="11" destOrd="0" presId="urn:microsoft.com/office/officeart/2005/8/layout/bList2"/>
    <dgm:cxn modelId="{4CBA2C83-AC55-4550-A13F-828E205ABE09}" type="presParOf" srcId="{20C7F1BD-7286-437F-AE81-EC307859C566}" destId="{EBB34C58-24DC-4EE3-B1F5-4185BBACEA43}" srcOrd="12" destOrd="0" presId="urn:microsoft.com/office/officeart/2005/8/layout/bList2"/>
    <dgm:cxn modelId="{8625EA72-E194-44FE-90B6-C5BDAE58DA22}" type="presParOf" srcId="{EBB34C58-24DC-4EE3-B1F5-4185BBACEA43}" destId="{D3B27B18-E3E8-4E03-8DF7-54AD21C3B2C9}" srcOrd="0" destOrd="0" presId="urn:microsoft.com/office/officeart/2005/8/layout/bList2"/>
    <dgm:cxn modelId="{BBD02E5B-AB38-4B6D-8A3A-E458395A6678}" type="presParOf" srcId="{EBB34C58-24DC-4EE3-B1F5-4185BBACEA43}" destId="{641B3507-6B1E-4E53-B5C2-0CFE31761C60}" srcOrd="1" destOrd="0" presId="urn:microsoft.com/office/officeart/2005/8/layout/bList2"/>
    <dgm:cxn modelId="{066AE539-D93A-4A75-B117-FFB34DA200C7}" type="presParOf" srcId="{EBB34C58-24DC-4EE3-B1F5-4185BBACEA43}" destId="{472348B6-E2D6-44C3-9719-02D2D1AC9F04}" srcOrd="2" destOrd="0" presId="urn:microsoft.com/office/officeart/2005/8/layout/bList2"/>
    <dgm:cxn modelId="{5C8ED8EE-DCB3-49E5-A7E3-1E273545FFBE}" type="presParOf" srcId="{EBB34C58-24DC-4EE3-B1F5-4185BBACEA43}" destId="{AFEE158F-0396-4D4F-BD22-9CE1AA7556A9}" srcOrd="3" destOrd="0" presId="urn:microsoft.com/office/officeart/2005/8/layout/bList2"/>
    <dgm:cxn modelId="{EC0A4D85-7672-4EF9-88A9-2A75854340AA}" type="presParOf" srcId="{20C7F1BD-7286-437F-AE81-EC307859C566}" destId="{0F00F8FD-EC18-4A57-9FA0-6A61C9436EE7}" srcOrd="13" destOrd="0" presId="urn:microsoft.com/office/officeart/2005/8/layout/bList2"/>
    <dgm:cxn modelId="{2F67BABB-39C4-4C1A-971C-1596145B5786}" type="presParOf" srcId="{20C7F1BD-7286-437F-AE81-EC307859C566}" destId="{5E67DBCC-C19C-4E71-A3D4-E4956B3FF79B}" srcOrd="14" destOrd="0" presId="urn:microsoft.com/office/officeart/2005/8/layout/bList2"/>
    <dgm:cxn modelId="{AE4BD340-49C2-4E93-9564-07A82EDF14AC}" type="presParOf" srcId="{5E67DBCC-C19C-4E71-A3D4-E4956B3FF79B}" destId="{EF8AC5F8-551F-4351-9D5E-D55A2414616F}" srcOrd="0" destOrd="0" presId="urn:microsoft.com/office/officeart/2005/8/layout/bList2"/>
    <dgm:cxn modelId="{F2D8FF5B-B9B4-4085-BFB2-1F7770F3F50E}" type="presParOf" srcId="{5E67DBCC-C19C-4E71-A3D4-E4956B3FF79B}" destId="{1C1C6E89-F8DD-4FE3-8225-F03B952A052D}" srcOrd="1" destOrd="0" presId="urn:microsoft.com/office/officeart/2005/8/layout/bList2"/>
    <dgm:cxn modelId="{D87F9DC6-F318-451C-9C33-35CC75275E99}" type="presParOf" srcId="{5E67DBCC-C19C-4E71-A3D4-E4956B3FF79B}" destId="{A288F12C-3E19-4028-882E-A479F0B690F7}" srcOrd="2" destOrd="0" presId="urn:microsoft.com/office/officeart/2005/8/layout/bList2"/>
    <dgm:cxn modelId="{60AEAAFA-1F2A-45A0-867E-EE2E6E10584E}" type="presParOf" srcId="{5E67DBCC-C19C-4E71-A3D4-E4956B3FF79B}" destId="{04BF68AB-336B-47AD-A0AC-AEC33DCDE9C2}" srcOrd="3" destOrd="0" presId="urn:microsoft.com/office/officeart/2005/8/layout/bList2"/>
    <dgm:cxn modelId="{0ED311EF-309A-416A-9EE4-60771A5C7BF6}" type="presParOf" srcId="{20C7F1BD-7286-437F-AE81-EC307859C566}" destId="{25D6A918-5E7C-4F63-8CAC-9D53A6F9A92E}" srcOrd="15" destOrd="0" presId="urn:microsoft.com/office/officeart/2005/8/layout/bList2"/>
    <dgm:cxn modelId="{5BB92DCA-60D8-498C-8509-83EA0FE5DB5E}" type="presParOf" srcId="{20C7F1BD-7286-437F-AE81-EC307859C566}" destId="{875B6A34-8A91-4769-B070-691C36452848}" srcOrd="16" destOrd="0" presId="urn:microsoft.com/office/officeart/2005/8/layout/bList2"/>
    <dgm:cxn modelId="{BB90DE86-41C2-4CA2-94FF-98A34DBB35B6}" type="presParOf" srcId="{875B6A34-8A91-4769-B070-691C36452848}" destId="{4AA0E93A-2EAB-44A7-B70B-EE6A73BB2900}" srcOrd="0" destOrd="0" presId="urn:microsoft.com/office/officeart/2005/8/layout/bList2"/>
    <dgm:cxn modelId="{33308464-910D-4D76-B620-1C1A4F4191AD}" type="presParOf" srcId="{875B6A34-8A91-4769-B070-691C36452848}" destId="{2E9AEE0F-4EC6-4682-B8F0-E004F5C494F3}" srcOrd="1" destOrd="0" presId="urn:microsoft.com/office/officeart/2005/8/layout/bList2"/>
    <dgm:cxn modelId="{967EFD1E-4B08-461F-9D2E-08E9B80D61D1}" type="presParOf" srcId="{875B6A34-8A91-4769-B070-691C36452848}" destId="{638FFF3A-0B77-4061-A04E-053D36F18260}" srcOrd="2" destOrd="0" presId="urn:microsoft.com/office/officeart/2005/8/layout/bList2"/>
    <dgm:cxn modelId="{3CCD46A8-6490-4BF1-A1B1-C47D53BB6FA6}" type="presParOf" srcId="{875B6A34-8A91-4769-B070-691C36452848}" destId="{E908D29D-3610-46D8-B58E-D03ECFACA06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simple2" qsCatId="simple" csTypeId="urn:microsoft.com/office/officeart/2005/8/colors/accent2_2" csCatId="accent2" phldr="1"/>
      <dgm:spPr/>
      <dgm:t>
        <a:bodyPr/>
        <a:lstStyle/>
        <a:p>
          <a:endParaRPr lang="es-ES"/>
        </a:p>
      </dgm:t>
    </dgm:pt>
    <dgm:pt modelId="{A55CD827-7257-4BA6-AB6C-42AEF005D59C}">
      <dgm:prSet custT="1"/>
      <dgm:spPr/>
      <dgm:t>
        <a:bodyPr/>
        <a:lstStyle/>
        <a:p>
          <a:pPr algn="l"/>
          <a:r>
            <a:rPr lang="es-ES" sz="1100" b="1" dirty="0">
              <a:solidFill>
                <a:schemeClr val="tx1">
                  <a:lumMod val="85000"/>
                  <a:lumOff val="15000"/>
                </a:schemeClr>
              </a:solidFill>
            </a:rPr>
            <a:t>INDICADORES ECONÓMICOS</a:t>
          </a:r>
        </a:p>
      </dgm:t>
    </dgm:pt>
    <dgm:pt modelId="{100BC01F-41B0-43EC-9F98-813E9994508A}" type="parTrans" cxnId="{6A3F9819-C2B8-4E06-A5AD-8B8B53A10C74}">
      <dgm:prSet/>
      <dgm:spPr/>
      <dgm:t>
        <a:bodyPr/>
        <a:lstStyle/>
        <a:p>
          <a:endParaRPr lang="es-ES"/>
        </a:p>
      </dgm:t>
    </dgm:pt>
    <dgm:pt modelId="{7BD2A81E-7070-4DB9-9BFA-3E06040678A7}" type="sibTrans" cxnId="{6A3F9819-C2B8-4E06-A5AD-8B8B53A10C74}">
      <dgm:prSet/>
      <dgm:spPr/>
      <dgm:t>
        <a:bodyPr/>
        <a:lstStyle/>
        <a:p>
          <a:endParaRPr lang="es-ES"/>
        </a:p>
      </dgm:t>
    </dgm:pt>
    <dgm:pt modelId="{E02715C9-1085-4D24-8C9C-532C18BF3596}">
      <dgm:prSet custT="1"/>
      <dgm:spPr/>
      <dgm:t>
        <a:bodyPr/>
        <a:lstStyle/>
        <a:p>
          <a:pPr algn="l"/>
          <a:r>
            <a:rPr lang="es-ES" sz="1100" b="1" dirty="0">
              <a:solidFill>
                <a:schemeClr val="tx1">
                  <a:lumMod val="85000"/>
                  <a:lumOff val="15000"/>
                </a:schemeClr>
              </a:solidFill>
            </a:rPr>
            <a:t>PRECIO DE LA TIERRA RURAL</a:t>
          </a:r>
        </a:p>
      </dgm:t>
    </dgm:pt>
    <dgm:pt modelId="{7BA26B55-C979-449D-A942-9EEF2CFE4D13}" type="parTrans" cxnId="{BED3E4BB-FBA2-40D0-8E66-B362007763C8}">
      <dgm:prSet/>
      <dgm:spPr/>
      <dgm:t>
        <a:bodyPr/>
        <a:lstStyle/>
        <a:p>
          <a:endParaRPr lang="es-ES"/>
        </a:p>
      </dgm:t>
    </dgm:pt>
    <dgm:pt modelId="{E141FE9B-9128-438E-80C4-4DD8CBBEFFF7}" type="sibTrans" cxnId="{BED3E4BB-FBA2-40D0-8E66-B362007763C8}">
      <dgm:prSet/>
      <dgm:spPr/>
      <dgm:t>
        <a:bodyPr/>
        <a:lstStyle/>
        <a:p>
          <a:endParaRPr lang="es-ES"/>
        </a:p>
      </dgm:t>
    </dgm:pt>
    <dgm:pt modelId="{410420C2-E512-4B85-A3D2-8130FCFF1188}">
      <dgm:prSet custT="1"/>
      <dgm:spPr/>
      <dgm:t>
        <a:bodyPr/>
        <a:lstStyle/>
        <a:p>
          <a:pPr algn="l"/>
          <a:r>
            <a:rPr lang="es-CO" sz="1100" b="1" dirty="0">
              <a:solidFill>
                <a:schemeClr val="tx1">
                  <a:lumMod val="85000"/>
                  <a:lumOff val="15000"/>
                </a:schemeClr>
              </a:solidFill>
            </a:rPr>
            <a:t>TAMAÑO  DE LA TIERRA RURAL</a:t>
          </a:r>
          <a:endParaRPr lang="es-ES" sz="1100" b="1" dirty="0">
            <a:solidFill>
              <a:schemeClr val="tx1">
                <a:lumMod val="85000"/>
                <a:lumOff val="15000"/>
              </a:schemeClr>
            </a:solidFill>
          </a:endParaRPr>
        </a:p>
      </dgm:t>
    </dgm:pt>
    <dgm:pt modelId="{26D5D7E4-3BE9-4CAC-B83C-7B7FFE77F7F5}" type="parTrans" cxnId="{13C12FF7-D3C8-48E0-9828-33FDE4AA8D4D}">
      <dgm:prSet/>
      <dgm:spPr/>
      <dgm:t>
        <a:bodyPr/>
        <a:lstStyle/>
        <a:p>
          <a:endParaRPr lang="es-ES"/>
        </a:p>
      </dgm:t>
    </dgm:pt>
    <dgm:pt modelId="{FC525F7E-A074-489E-98C2-2B1B80265E84}" type="sibTrans" cxnId="{13C12FF7-D3C8-48E0-9828-33FDE4AA8D4D}">
      <dgm:prSet/>
      <dgm:spPr/>
      <dgm:t>
        <a:bodyPr/>
        <a:lstStyle/>
        <a:p>
          <a:endParaRPr lang="es-ES"/>
        </a:p>
      </dgm:t>
    </dgm:pt>
    <dgm:pt modelId="{AE2EB4FC-0552-4A16-93DF-BD8381F52AD8}">
      <dgm:prSet custT="1"/>
      <dgm:spPr/>
      <dgm:t>
        <a:bodyPr/>
        <a:lstStyle/>
        <a:p>
          <a:pPr algn="l"/>
          <a:r>
            <a:rPr lang="es-CO" sz="1100" b="1" dirty="0">
              <a:solidFill>
                <a:schemeClr val="tx1">
                  <a:lumMod val="85000"/>
                  <a:lumOff val="15000"/>
                </a:schemeClr>
              </a:solidFill>
            </a:rPr>
            <a:t>INFRAESTRUCTURA Y LOGÍSTICA</a:t>
          </a:r>
          <a:endParaRPr lang="es-ES" sz="1100" b="1" dirty="0">
            <a:solidFill>
              <a:schemeClr val="tx1">
                <a:lumMod val="85000"/>
                <a:lumOff val="15000"/>
              </a:schemeClr>
            </a:solidFill>
          </a:endParaRPr>
        </a:p>
      </dgm:t>
    </dgm:pt>
    <dgm:pt modelId="{6307366C-9630-4892-88A4-36DF92FB56D7}" type="parTrans" cxnId="{B70EA3B6-9DE1-43AA-B230-68BC6E1329BE}">
      <dgm:prSet/>
      <dgm:spPr/>
      <dgm:t>
        <a:bodyPr/>
        <a:lstStyle/>
        <a:p>
          <a:endParaRPr lang="es-ES"/>
        </a:p>
      </dgm:t>
    </dgm:pt>
    <dgm:pt modelId="{D4006D3B-4BF2-474A-9574-0AE3D87DBE8D}" type="sibTrans" cxnId="{B70EA3B6-9DE1-43AA-B230-68BC6E1329BE}">
      <dgm:prSet/>
      <dgm:spPr/>
      <dgm:t>
        <a:bodyPr/>
        <a:lstStyle/>
        <a:p>
          <a:endParaRPr lang="es-ES"/>
        </a:p>
      </dgm:t>
    </dgm:pt>
    <dgm:pt modelId="{37E5FBCC-4522-486E-9CB3-7EA318148726}">
      <dgm:prSet custT="1"/>
      <dgm:spPr/>
      <dgm:t>
        <a:bodyPr/>
        <a:lstStyle/>
        <a:p>
          <a:pPr algn="l"/>
          <a:r>
            <a:rPr lang="es-ES" sz="1100" b="1" dirty="0">
              <a:solidFill>
                <a:schemeClr val="tx1"/>
              </a:solidFill>
            </a:rPr>
            <a:t>MERCADO LABORAL</a:t>
          </a:r>
        </a:p>
      </dgm:t>
    </dgm:pt>
    <dgm:pt modelId="{C58DF3DA-A5C2-492B-A57A-1F0D26B6C863}" type="parTrans" cxnId="{4FAC2225-1F10-4286-92D6-BDA028F412AF}">
      <dgm:prSet/>
      <dgm:spPr/>
      <dgm:t>
        <a:bodyPr/>
        <a:lstStyle/>
        <a:p>
          <a:endParaRPr lang="es-ES"/>
        </a:p>
      </dgm:t>
    </dgm:pt>
    <dgm:pt modelId="{BC6A81B0-23A6-4937-9AA5-E918B3BE03C7}" type="sibTrans" cxnId="{4FAC2225-1F10-4286-92D6-BDA028F412AF}">
      <dgm:prSet/>
      <dgm:spPr/>
      <dgm:t>
        <a:bodyPr/>
        <a:lstStyle/>
        <a:p>
          <a:endParaRPr lang="es-ES"/>
        </a:p>
      </dgm:t>
    </dgm:pt>
    <dgm:pt modelId="{4563B2AD-3502-413E-9350-4AAD61094804}">
      <dgm:prSet custT="1"/>
      <dgm:spPr/>
      <dgm:t>
        <a:bodyPr/>
        <a:lstStyle/>
        <a:p>
          <a:pPr algn="l"/>
          <a:r>
            <a:rPr lang="es-ES" sz="1100" b="1" dirty="0">
              <a:solidFill>
                <a:schemeClr val="tx1"/>
              </a:solidFill>
            </a:rPr>
            <a:t>SEGURIDAD CIUDADANA</a:t>
          </a:r>
        </a:p>
      </dgm:t>
    </dgm:pt>
    <dgm:pt modelId="{DF3B51EA-4029-4F4A-A7EF-5D42932CF286}" type="parTrans" cxnId="{F529D453-F114-485F-94E8-4A73F20470EC}">
      <dgm:prSet/>
      <dgm:spPr/>
      <dgm:t>
        <a:bodyPr/>
        <a:lstStyle/>
        <a:p>
          <a:endParaRPr lang="es-ES"/>
        </a:p>
      </dgm:t>
    </dgm:pt>
    <dgm:pt modelId="{37177AEE-1101-454B-9B5E-ABBEDF9AA1BC}" type="sibTrans" cxnId="{F529D453-F114-485F-94E8-4A73F20470EC}">
      <dgm:prSet/>
      <dgm:spPr/>
      <dgm:t>
        <a:bodyPr/>
        <a:lstStyle/>
        <a:p>
          <a:endParaRPr lang="es-ES"/>
        </a:p>
      </dgm:t>
    </dgm:pt>
    <dgm:pt modelId="{6AC62FF2-A83C-4792-BADF-43F9C614D77E}">
      <dgm:prSet custT="1"/>
      <dgm:spPr/>
      <dgm:t>
        <a:bodyPr/>
        <a:lstStyle/>
        <a:p>
          <a:pPr algn="l"/>
          <a:r>
            <a:rPr lang="es-ES" sz="1100" b="1" dirty="0">
              <a:solidFill>
                <a:schemeClr val="tx1"/>
              </a:solidFill>
            </a:rPr>
            <a:t>INSTITUCIONALIDAD Y ASOCIATIVIDAD</a:t>
          </a:r>
        </a:p>
      </dgm:t>
    </dgm:pt>
    <dgm:pt modelId="{8F876699-E4E1-49DD-AC15-2F1CC8381AE7}" type="parTrans" cxnId="{A7A2D862-DB3D-4EEE-8247-8E764C400C6E}">
      <dgm:prSet/>
      <dgm:spPr/>
      <dgm:t>
        <a:bodyPr/>
        <a:lstStyle/>
        <a:p>
          <a:endParaRPr lang="es-ES"/>
        </a:p>
      </dgm:t>
    </dgm:pt>
    <dgm:pt modelId="{53AC7344-FF49-4AA6-A61A-659F31B58562}" type="sibTrans" cxnId="{A7A2D862-DB3D-4EEE-8247-8E764C400C6E}">
      <dgm:prSet/>
      <dgm:spPr/>
      <dgm:t>
        <a:bodyPr/>
        <a:lstStyle/>
        <a:p>
          <a:endParaRPr lang="es-ES"/>
        </a:p>
      </dgm:t>
    </dgm:pt>
    <dgm:pt modelId="{5B326D2E-234D-46E1-A71B-7A66EB47EDDE}">
      <dgm:prSet custT="1"/>
      <dgm:spPr/>
      <dgm:t>
        <a:bodyPr/>
        <a:lstStyle/>
        <a:p>
          <a:pPr algn="l"/>
          <a:r>
            <a:rPr lang="es-ES" sz="1100" b="1" dirty="0">
              <a:solidFill>
                <a:schemeClr val="tx1"/>
              </a:solidFill>
            </a:rPr>
            <a:t>CONDICIONES DE VIDA</a:t>
          </a:r>
        </a:p>
      </dgm:t>
    </dgm:pt>
    <dgm:pt modelId="{F6B6A675-927D-4197-86D0-CE3D508C8C4F}" type="parTrans" cxnId="{38CB3882-A07C-407E-BF93-4BA25AC7E91F}">
      <dgm:prSet/>
      <dgm:spPr/>
      <dgm:t>
        <a:bodyPr/>
        <a:lstStyle/>
        <a:p>
          <a:endParaRPr lang="es-ES"/>
        </a:p>
      </dgm:t>
    </dgm:pt>
    <dgm:pt modelId="{8FF2CDDA-4F62-4A80-A390-531C731BC2D4}" type="sibTrans" cxnId="{38CB3882-A07C-407E-BF93-4BA25AC7E91F}">
      <dgm:prSet/>
      <dgm:spPr/>
      <dgm:t>
        <a:bodyPr/>
        <a:lstStyle/>
        <a:p>
          <a:endParaRPr lang="es-ES"/>
        </a:p>
      </dgm:t>
    </dgm:pt>
    <dgm:pt modelId="{84E284D0-0EAD-4ECF-81A3-D3435F7F70C6}">
      <dgm:prSet/>
      <dgm:spPr/>
      <dgm:t>
        <a:bodyPr/>
        <a:lstStyle/>
        <a:p>
          <a:pPr algn="l"/>
          <a:r>
            <a:rPr lang="es-ES" b="0" dirty="0"/>
            <a:t>Grado de importancia económica municipal</a:t>
          </a:r>
        </a:p>
      </dgm:t>
    </dgm:pt>
    <dgm:pt modelId="{9CBA36C9-7E96-43AD-9274-91E09052CF13}" type="parTrans" cxnId="{48FC78A2-B61B-40B0-BC3F-3FEE5D9926F9}">
      <dgm:prSet/>
      <dgm:spPr/>
      <dgm:t>
        <a:bodyPr/>
        <a:lstStyle/>
        <a:p>
          <a:endParaRPr lang="es-ES"/>
        </a:p>
      </dgm:t>
    </dgm:pt>
    <dgm:pt modelId="{59ADA98D-EAC4-4807-854E-FBC3929AEAA1}" type="sibTrans" cxnId="{48FC78A2-B61B-40B0-BC3F-3FEE5D9926F9}">
      <dgm:prSet/>
      <dgm:spPr/>
      <dgm:t>
        <a:bodyPr/>
        <a:lstStyle/>
        <a:p>
          <a:endParaRPr lang="es-ES"/>
        </a:p>
      </dgm:t>
    </dgm:pt>
    <dgm:pt modelId="{996BAB38-7E09-4639-9C7F-0BC1F760D980}">
      <dgm:prSet/>
      <dgm:spPr/>
      <dgm:t>
        <a:bodyPr/>
        <a:lstStyle/>
        <a:p>
          <a:pPr algn="l"/>
          <a:r>
            <a:rPr lang="es-ES" b="0" dirty="0"/>
            <a:t>Créditos otorgados</a:t>
          </a:r>
        </a:p>
      </dgm:t>
    </dgm:pt>
    <dgm:pt modelId="{8647FCD9-9E0F-491D-87C1-818E62F2C4E1}" type="parTrans" cxnId="{44481A0E-161D-4983-A459-39EA48AAC1CD}">
      <dgm:prSet/>
      <dgm:spPr/>
      <dgm:t>
        <a:bodyPr/>
        <a:lstStyle/>
        <a:p>
          <a:endParaRPr lang="es-ES"/>
        </a:p>
      </dgm:t>
    </dgm:pt>
    <dgm:pt modelId="{89FAEB78-1E72-4FD4-9362-1988DBA4A44B}" type="sibTrans" cxnId="{44481A0E-161D-4983-A459-39EA48AAC1CD}">
      <dgm:prSet/>
      <dgm:spPr/>
      <dgm:t>
        <a:bodyPr/>
        <a:lstStyle/>
        <a:p>
          <a:endParaRPr lang="es-ES"/>
        </a:p>
      </dgm:t>
    </dgm:pt>
    <dgm:pt modelId="{C14B7D37-F233-4376-9CB5-0A901B70DE8D}">
      <dgm:prSet/>
      <dgm:spPr/>
      <dgm:t>
        <a:bodyPr/>
        <a:lstStyle/>
        <a:p>
          <a:pPr algn="l"/>
          <a:r>
            <a:rPr lang="es-ES" b="0" dirty="0"/>
            <a:t>Incentivo a la Capitalización Rural (ICR)</a:t>
          </a:r>
        </a:p>
      </dgm:t>
    </dgm:pt>
    <dgm:pt modelId="{D6EFF560-7B8A-45B2-BC9B-02AFF970DBE9}" type="parTrans" cxnId="{703C2213-3613-4DE5-80F8-C4B4060533C4}">
      <dgm:prSet/>
      <dgm:spPr/>
      <dgm:t>
        <a:bodyPr/>
        <a:lstStyle/>
        <a:p>
          <a:endParaRPr lang="es-ES"/>
        </a:p>
      </dgm:t>
    </dgm:pt>
    <dgm:pt modelId="{1F839FDB-1C1D-4011-AE07-DC1AB0F403B7}" type="sibTrans" cxnId="{703C2213-3613-4DE5-80F8-C4B4060533C4}">
      <dgm:prSet/>
      <dgm:spPr/>
      <dgm:t>
        <a:bodyPr/>
        <a:lstStyle/>
        <a:p>
          <a:endParaRPr lang="es-ES"/>
        </a:p>
      </dgm:t>
    </dgm:pt>
    <dgm:pt modelId="{5DD60538-D906-4E85-A6B8-B7336D568FE5}">
      <dgm:prSet/>
      <dgm:spPr/>
      <dgm:t>
        <a:bodyPr/>
        <a:lstStyle/>
        <a:p>
          <a:pPr algn="l"/>
          <a:r>
            <a:rPr lang="es-ES" b="0" dirty="0"/>
            <a:t>Precio de la tierra rural municipal</a:t>
          </a:r>
        </a:p>
      </dgm:t>
    </dgm:pt>
    <dgm:pt modelId="{6896518B-B051-4606-8412-387E9124AFD4}" type="parTrans" cxnId="{69000C30-73CD-4176-8710-24D8EA013D08}">
      <dgm:prSet/>
      <dgm:spPr/>
      <dgm:t>
        <a:bodyPr/>
        <a:lstStyle/>
        <a:p>
          <a:endParaRPr lang="es-ES"/>
        </a:p>
      </dgm:t>
    </dgm:pt>
    <dgm:pt modelId="{04B005BE-662F-4F78-9BEF-DB82CFEB9000}" type="sibTrans" cxnId="{69000C30-73CD-4176-8710-24D8EA013D08}">
      <dgm:prSet/>
      <dgm:spPr/>
      <dgm:t>
        <a:bodyPr/>
        <a:lstStyle/>
        <a:p>
          <a:endParaRPr lang="es-ES"/>
        </a:p>
      </dgm:t>
    </dgm:pt>
    <dgm:pt modelId="{4DDCD1F9-8184-4860-9F01-CEC387D1D965}">
      <dgm:prSet/>
      <dgm:spPr/>
      <dgm:t>
        <a:bodyPr/>
        <a:lstStyle/>
        <a:p>
          <a:pPr algn="l"/>
          <a:r>
            <a:rPr lang="es-ES" b="0" dirty="0"/>
            <a:t>Tamaño tipo de los predios rurales</a:t>
          </a:r>
        </a:p>
      </dgm:t>
    </dgm:pt>
    <dgm:pt modelId="{6465C1CF-5FDF-4533-AED4-7514A0DC470F}" type="parTrans" cxnId="{5FF3F620-44AB-4E5E-B7A5-DD7ABA61949A}">
      <dgm:prSet/>
      <dgm:spPr/>
      <dgm:t>
        <a:bodyPr/>
        <a:lstStyle/>
        <a:p>
          <a:endParaRPr lang="es-ES"/>
        </a:p>
      </dgm:t>
    </dgm:pt>
    <dgm:pt modelId="{F12A7B17-9D3F-4198-B9B4-1A607BDDF1C1}" type="sibTrans" cxnId="{5FF3F620-44AB-4E5E-B7A5-DD7ABA61949A}">
      <dgm:prSet/>
      <dgm:spPr/>
      <dgm:t>
        <a:bodyPr/>
        <a:lstStyle/>
        <a:p>
          <a:endParaRPr lang="es-ES"/>
        </a:p>
      </dgm:t>
    </dgm:pt>
    <dgm:pt modelId="{D35CF31E-88EF-4065-9ED8-1C5208B4C522}">
      <dgm:prSet/>
      <dgm:spPr/>
      <dgm:t>
        <a:bodyPr/>
        <a:lstStyle/>
        <a:p>
          <a:pPr algn="l"/>
          <a:r>
            <a:rPr lang="es-CO" b="0" dirty="0"/>
            <a:t>Accesibilidad a centros de servicio</a:t>
          </a:r>
          <a:endParaRPr lang="es-ES" b="0" dirty="0"/>
        </a:p>
      </dgm:t>
    </dgm:pt>
    <dgm:pt modelId="{84937247-BDC5-4A44-99BF-9DE8764ECA16}" type="parTrans" cxnId="{088173D9-8D36-4616-9300-FFE17CD74CF3}">
      <dgm:prSet/>
      <dgm:spPr/>
      <dgm:t>
        <a:bodyPr/>
        <a:lstStyle/>
        <a:p>
          <a:endParaRPr lang="es-ES"/>
        </a:p>
      </dgm:t>
    </dgm:pt>
    <dgm:pt modelId="{6051E548-F32A-49C2-898E-1DBB2AF92850}" type="sibTrans" cxnId="{088173D9-8D36-4616-9300-FFE17CD74CF3}">
      <dgm:prSet/>
      <dgm:spPr/>
      <dgm:t>
        <a:bodyPr/>
        <a:lstStyle/>
        <a:p>
          <a:endParaRPr lang="es-ES"/>
        </a:p>
      </dgm:t>
    </dgm:pt>
    <dgm:pt modelId="{CE0F4B01-8E2F-457A-8B88-7BBC3DF5BA2A}">
      <dgm:prSet/>
      <dgm:spPr/>
      <dgm:t>
        <a:bodyPr/>
        <a:lstStyle/>
        <a:p>
          <a:pPr algn="l"/>
          <a:r>
            <a:rPr lang="es-ES" b="0" dirty="0">
              <a:solidFill>
                <a:schemeClr val="tx1"/>
              </a:solidFill>
            </a:rPr>
            <a:t>Existencia de cultivos</a:t>
          </a:r>
        </a:p>
      </dgm:t>
    </dgm:pt>
    <dgm:pt modelId="{032B180A-1272-4BF8-B04D-BABBF52814C7}" type="parTrans" cxnId="{304FD94D-7D07-43BC-8201-1F33C23C5D40}">
      <dgm:prSet/>
      <dgm:spPr/>
      <dgm:t>
        <a:bodyPr/>
        <a:lstStyle/>
        <a:p>
          <a:endParaRPr lang="es-ES"/>
        </a:p>
      </dgm:t>
    </dgm:pt>
    <dgm:pt modelId="{7E6325E5-885F-497B-B12D-21DA611A233E}" type="sibTrans" cxnId="{304FD94D-7D07-43BC-8201-1F33C23C5D40}">
      <dgm:prSet/>
      <dgm:spPr/>
      <dgm:t>
        <a:bodyPr/>
        <a:lstStyle/>
        <a:p>
          <a:endParaRPr lang="es-ES"/>
        </a:p>
      </dgm:t>
    </dgm:pt>
    <dgm:pt modelId="{739D7485-69E1-4674-89E8-D49766AD85CF}">
      <dgm:prSet/>
      <dgm:spPr/>
      <dgm:t>
        <a:bodyPr/>
        <a:lstStyle/>
        <a:p>
          <a:pPr algn="l"/>
          <a:r>
            <a:rPr lang="es-ES" b="0" dirty="0"/>
            <a:t>Población en edad de trabajar PET 20-64</a:t>
          </a:r>
        </a:p>
      </dgm:t>
    </dgm:pt>
    <dgm:pt modelId="{5DE448A7-DCBC-4FF2-9FEA-15F2C5585BD3}" type="parTrans" cxnId="{24DCC46F-6B6C-4C8B-8414-C0831385F5CA}">
      <dgm:prSet/>
      <dgm:spPr/>
      <dgm:t>
        <a:bodyPr/>
        <a:lstStyle/>
        <a:p>
          <a:endParaRPr lang="es-ES"/>
        </a:p>
      </dgm:t>
    </dgm:pt>
    <dgm:pt modelId="{E73FE9C4-7D8E-44AB-B23B-4F4B851EF315}" type="sibTrans" cxnId="{24DCC46F-6B6C-4C8B-8414-C0831385F5CA}">
      <dgm:prSet/>
      <dgm:spPr/>
      <dgm:t>
        <a:bodyPr/>
        <a:lstStyle/>
        <a:p>
          <a:endParaRPr lang="es-ES"/>
        </a:p>
      </dgm:t>
    </dgm:pt>
    <dgm:pt modelId="{B29507E3-F3FC-463C-9EDF-43E63A16B00F}">
      <dgm:prSet/>
      <dgm:spPr/>
      <dgm:t>
        <a:bodyPr/>
        <a:lstStyle/>
        <a:p>
          <a:pPr algn="l"/>
          <a:r>
            <a:rPr lang="es-ES" b="0" dirty="0"/>
            <a:t>Años promedio de escolaridad</a:t>
          </a:r>
        </a:p>
      </dgm:t>
    </dgm:pt>
    <dgm:pt modelId="{872918F3-0758-45F3-B9C9-B72A6CF8EBF4}" type="parTrans" cxnId="{BF855742-F11F-44A2-A0DF-6AF9FC71EB72}">
      <dgm:prSet/>
      <dgm:spPr/>
      <dgm:t>
        <a:bodyPr/>
        <a:lstStyle/>
        <a:p>
          <a:endParaRPr lang="es-ES"/>
        </a:p>
      </dgm:t>
    </dgm:pt>
    <dgm:pt modelId="{52A43F3C-389B-4C21-9CCD-BAC4EAC6C676}" type="sibTrans" cxnId="{BF855742-F11F-44A2-A0DF-6AF9FC71EB72}">
      <dgm:prSet/>
      <dgm:spPr/>
      <dgm:t>
        <a:bodyPr/>
        <a:lstStyle/>
        <a:p>
          <a:endParaRPr lang="es-ES"/>
        </a:p>
      </dgm:t>
    </dgm:pt>
    <dgm:pt modelId="{A33FC34A-2AD2-4263-8515-3C451365D58A}">
      <dgm:prSet/>
      <dgm:spPr/>
      <dgm:t>
        <a:bodyPr/>
        <a:lstStyle/>
        <a:p>
          <a:pPr algn="l"/>
          <a:r>
            <a:rPr lang="es-ES" b="0" dirty="0"/>
            <a:t>Homicidios</a:t>
          </a:r>
        </a:p>
      </dgm:t>
    </dgm:pt>
    <dgm:pt modelId="{B556F658-6BDB-41D4-BAEA-99536E642035}" type="parTrans" cxnId="{42CAE503-D859-459E-B768-C72D2BBCB74C}">
      <dgm:prSet/>
      <dgm:spPr/>
      <dgm:t>
        <a:bodyPr/>
        <a:lstStyle/>
        <a:p>
          <a:endParaRPr lang="es-ES"/>
        </a:p>
      </dgm:t>
    </dgm:pt>
    <dgm:pt modelId="{B606D431-646B-48EE-B91E-83E55FAF643E}" type="sibTrans" cxnId="{42CAE503-D859-459E-B768-C72D2BBCB74C}">
      <dgm:prSet/>
      <dgm:spPr/>
      <dgm:t>
        <a:bodyPr/>
        <a:lstStyle/>
        <a:p>
          <a:endParaRPr lang="es-ES"/>
        </a:p>
      </dgm:t>
    </dgm:pt>
    <dgm:pt modelId="{5F0DE267-23AD-45E6-B030-6F3F79574591}">
      <dgm:prSet/>
      <dgm:spPr/>
      <dgm:t>
        <a:bodyPr/>
        <a:lstStyle/>
        <a:p>
          <a:pPr algn="l"/>
          <a:r>
            <a:rPr lang="es-ES" b="0" dirty="0"/>
            <a:t>Riesgo de amenaza</a:t>
          </a:r>
        </a:p>
      </dgm:t>
    </dgm:pt>
    <dgm:pt modelId="{C3CC5BFD-6811-4B1C-89E2-2D253D4D1F48}" type="parTrans" cxnId="{2DAB3D19-ABC1-4953-B6A6-377EF1A23C17}">
      <dgm:prSet/>
      <dgm:spPr/>
      <dgm:t>
        <a:bodyPr/>
        <a:lstStyle/>
        <a:p>
          <a:endParaRPr lang="es-ES"/>
        </a:p>
      </dgm:t>
    </dgm:pt>
    <dgm:pt modelId="{88A47A6B-FBE3-4798-8758-B628F656A4B4}" type="sibTrans" cxnId="{2DAB3D19-ABC1-4953-B6A6-377EF1A23C17}">
      <dgm:prSet/>
      <dgm:spPr/>
      <dgm:t>
        <a:bodyPr/>
        <a:lstStyle/>
        <a:p>
          <a:endParaRPr lang="es-ES"/>
        </a:p>
      </dgm:t>
    </dgm:pt>
    <dgm:pt modelId="{D560E47A-125D-4962-9614-5943DFB184C3}">
      <dgm:prSet/>
      <dgm:spPr/>
      <dgm:t>
        <a:bodyPr/>
        <a:lstStyle/>
        <a:p>
          <a:pPr algn="l"/>
          <a:r>
            <a:rPr lang="es-ES" b="0" dirty="0"/>
            <a:t>Accidentes e incidentes con minas antipersonal</a:t>
          </a:r>
        </a:p>
      </dgm:t>
    </dgm:pt>
    <dgm:pt modelId="{261F1AB5-33A1-40D7-96EC-C9D7D291CF5E}" type="parTrans" cxnId="{01D68357-06CA-4F71-B7D5-3BA95B11857E}">
      <dgm:prSet/>
      <dgm:spPr/>
      <dgm:t>
        <a:bodyPr/>
        <a:lstStyle/>
        <a:p>
          <a:endParaRPr lang="es-ES"/>
        </a:p>
      </dgm:t>
    </dgm:pt>
    <dgm:pt modelId="{0FFE5A55-3E64-4246-A6F5-D65AD66259A0}" type="sibTrans" cxnId="{01D68357-06CA-4F71-B7D5-3BA95B11857E}">
      <dgm:prSet/>
      <dgm:spPr/>
      <dgm:t>
        <a:bodyPr/>
        <a:lstStyle/>
        <a:p>
          <a:endParaRPr lang="es-ES"/>
        </a:p>
      </dgm:t>
    </dgm:pt>
    <dgm:pt modelId="{180AED1D-7394-4559-B1AF-8314763BCA74}">
      <dgm:prSet/>
      <dgm:spPr/>
      <dgm:t>
        <a:bodyPr/>
        <a:lstStyle/>
        <a:p>
          <a:pPr algn="l"/>
          <a:r>
            <a:rPr lang="es-ES" b="0" dirty="0"/>
            <a:t>Desplazamiento forzado</a:t>
          </a:r>
        </a:p>
      </dgm:t>
    </dgm:pt>
    <dgm:pt modelId="{0F6C7F82-5C05-4971-972C-6ADE70161C74}" type="parTrans" cxnId="{817B451E-CEC0-4B0F-BFCD-9910ECB8D5A5}">
      <dgm:prSet/>
      <dgm:spPr/>
      <dgm:t>
        <a:bodyPr/>
        <a:lstStyle/>
        <a:p>
          <a:endParaRPr lang="es-ES"/>
        </a:p>
      </dgm:t>
    </dgm:pt>
    <dgm:pt modelId="{EA1AF4F3-A5E9-493B-90D7-5C8215592101}" type="sibTrans" cxnId="{817B451E-CEC0-4B0F-BFCD-9910ECB8D5A5}">
      <dgm:prSet/>
      <dgm:spPr/>
      <dgm:t>
        <a:bodyPr/>
        <a:lstStyle/>
        <a:p>
          <a:endParaRPr lang="es-ES"/>
        </a:p>
      </dgm:t>
    </dgm:pt>
    <dgm:pt modelId="{D011D654-412A-450B-9A3D-D69E45922651}">
      <dgm:prSet/>
      <dgm:spPr/>
      <dgm:t>
        <a:bodyPr/>
        <a:lstStyle/>
        <a:p>
          <a:pPr algn="l"/>
          <a:r>
            <a:rPr lang="es-ES" b="0" dirty="0"/>
            <a:t>Desempeño Fiscal </a:t>
          </a:r>
        </a:p>
      </dgm:t>
    </dgm:pt>
    <dgm:pt modelId="{71B0AE53-3C97-4603-B444-C0684B07373B}" type="parTrans" cxnId="{68C97814-30D7-45A9-8637-51BC4885DA87}">
      <dgm:prSet/>
      <dgm:spPr/>
      <dgm:t>
        <a:bodyPr/>
        <a:lstStyle/>
        <a:p>
          <a:endParaRPr lang="es-ES"/>
        </a:p>
      </dgm:t>
    </dgm:pt>
    <dgm:pt modelId="{D3012FE1-0F9F-4FA4-ACE8-F12C8B883053}" type="sibTrans" cxnId="{68C97814-30D7-45A9-8637-51BC4885DA87}">
      <dgm:prSet/>
      <dgm:spPr/>
      <dgm:t>
        <a:bodyPr/>
        <a:lstStyle/>
        <a:p>
          <a:endParaRPr lang="es-ES"/>
        </a:p>
      </dgm:t>
    </dgm:pt>
    <dgm:pt modelId="{15544270-AB8F-43CA-AD53-D80F520D0543}">
      <dgm:prSet/>
      <dgm:spPr/>
      <dgm:t>
        <a:bodyPr/>
        <a:lstStyle/>
        <a:p>
          <a:pPr algn="l"/>
          <a:r>
            <a:rPr lang="es-ES" b="0" dirty="0"/>
            <a:t>Cercanía al SENA</a:t>
          </a:r>
        </a:p>
      </dgm:t>
    </dgm:pt>
    <dgm:pt modelId="{97C95BA4-A3B1-4BD0-99D1-E6631965B493}" type="parTrans" cxnId="{3BA8D199-C2BD-4753-A4CE-89F2DCF0D115}">
      <dgm:prSet/>
      <dgm:spPr/>
      <dgm:t>
        <a:bodyPr/>
        <a:lstStyle/>
        <a:p>
          <a:endParaRPr lang="es-ES"/>
        </a:p>
      </dgm:t>
    </dgm:pt>
    <dgm:pt modelId="{0CB7462D-7DA9-4C2B-B72B-91467E94B946}" type="sibTrans" cxnId="{3BA8D199-C2BD-4753-A4CE-89F2DCF0D115}">
      <dgm:prSet/>
      <dgm:spPr/>
      <dgm:t>
        <a:bodyPr/>
        <a:lstStyle/>
        <a:p>
          <a:endParaRPr lang="es-ES"/>
        </a:p>
      </dgm:t>
    </dgm:pt>
    <dgm:pt modelId="{B9086639-5036-42E1-A90D-6138F531940E}">
      <dgm:prSet/>
      <dgm:spPr/>
      <dgm:t>
        <a:bodyPr/>
        <a:lstStyle/>
        <a:p>
          <a:pPr algn="l"/>
          <a:r>
            <a:rPr lang="es-ES" b="0" dirty="0"/>
            <a:t>Presencia del ICA</a:t>
          </a:r>
        </a:p>
      </dgm:t>
    </dgm:pt>
    <dgm:pt modelId="{8954A755-CCB7-4767-A34D-C9B44E87D389}" type="parTrans" cxnId="{F886AE51-6831-490E-9C05-FB458682624A}">
      <dgm:prSet/>
      <dgm:spPr/>
      <dgm:t>
        <a:bodyPr/>
        <a:lstStyle/>
        <a:p>
          <a:endParaRPr lang="es-ES"/>
        </a:p>
      </dgm:t>
    </dgm:pt>
    <dgm:pt modelId="{F9A3E1E6-E221-4D13-91F4-1347DAAFD102}" type="sibTrans" cxnId="{F886AE51-6831-490E-9C05-FB458682624A}">
      <dgm:prSet/>
      <dgm:spPr/>
      <dgm:t>
        <a:bodyPr/>
        <a:lstStyle/>
        <a:p>
          <a:endParaRPr lang="es-ES"/>
        </a:p>
      </dgm:t>
    </dgm:pt>
    <dgm:pt modelId="{B9236531-7D8F-45C2-B33B-67293D811DC4}">
      <dgm:prSet/>
      <dgm:spPr/>
      <dgm:t>
        <a:bodyPr/>
        <a:lstStyle/>
        <a:p>
          <a:pPr algn="l"/>
          <a:r>
            <a:rPr lang="es-ES" b="0" dirty="0"/>
            <a:t>Presencia de CORPOICA</a:t>
          </a:r>
        </a:p>
      </dgm:t>
    </dgm:pt>
    <dgm:pt modelId="{7B4D6505-1273-4B6A-9545-88622A331D44}" type="parTrans" cxnId="{7B26D0F1-5A3D-47D6-BAAD-C04497AFD44A}">
      <dgm:prSet/>
      <dgm:spPr/>
      <dgm:t>
        <a:bodyPr/>
        <a:lstStyle/>
        <a:p>
          <a:endParaRPr lang="es-ES"/>
        </a:p>
      </dgm:t>
    </dgm:pt>
    <dgm:pt modelId="{FBE26210-610C-4580-AA20-40013AD3D12F}" type="sibTrans" cxnId="{7B26D0F1-5A3D-47D6-BAAD-C04497AFD44A}">
      <dgm:prSet/>
      <dgm:spPr/>
      <dgm:t>
        <a:bodyPr/>
        <a:lstStyle/>
        <a:p>
          <a:endParaRPr lang="es-ES"/>
        </a:p>
      </dgm:t>
    </dgm:pt>
    <dgm:pt modelId="{E46BE6D4-783A-480D-A62C-2131F2B36415}">
      <dgm:prSet/>
      <dgm:spPr/>
      <dgm:t>
        <a:bodyPr/>
        <a:lstStyle/>
        <a:p>
          <a:pPr algn="l"/>
          <a:r>
            <a:rPr lang="es-CO" b="0" dirty="0"/>
            <a:t>Extensión y asistencia técnica sectorial</a:t>
          </a:r>
          <a:endParaRPr lang="es-ES" b="0" dirty="0"/>
        </a:p>
      </dgm:t>
    </dgm:pt>
    <dgm:pt modelId="{5577E29F-BA2C-4EBF-B45B-B6D252469C9F}" type="parTrans" cxnId="{5FAD2088-8040-416F-A210-FD08DAD69A1F}">
      <dgm:prSet/>
      <dgm:spPr/>
      <dgm:t>
        <a:bodyPr/>
        <a:lstStyle/>
        <a:p>
          <a:endParaRPr lang="es-ES"/>
        </a:p>
      </dgm:t>
    </dgm:pt>
    <dgm:pt modelId="{FB11CE7F-4EC2-451C-8A6B-BD3283371384}" type="sibTrans" cxnId="{5FAD2088-8040-416F-A210-FD08DAD69A1F}">
      <dgm:prSet/>
      <dgm:spPr/>
      <dgm:t>
        <a:bodyPr/>
        <a:lstStyle/>
        <a:p>
          <a:endParaRPr lang="es-ES"/>
        </a:p>
      </dgm:t>
    </dgm:pt>
    <dgm:pt modelId="{3AB5F7DC-6F79-4990-B699-01FF094269B5}">
      <dgm:prSet/>
      <dgm:spPr/>
      <dgm:t>
        <a:bodyPr/>
        <a:lstStyle/>
        <a:p>
          <a:pPr algn="l"/>
          <a:r>
            <a:rPr lang="es-CO" b="0" dirty="0"/>
            <a:t>Organizaciones gremiales y/o de base del sector</a:t>
          </a:r>
          <a:endParaRPr lang="es-ES" b="0" dirty="0"/>
        </a:p>
      </dgm:t>
    </dgm:pt>
    <dgm:pt modelId="{81E2D189-9CC2-4C7C-A7C4-CC53C6F411D5}" type="parTrans" cxnId="{C33A4CC8-EC6D-4D41-BD45-FBEE4EB59D73}">
      <dgm:prSet/>
      <dgm:spPr/>
      <dgm:t>
        <a:bodyPr/>
        <a:lstStyle/>
        <a:p>
          <a:endParaRPr lang="es-ES"/>
        </a:p>
      </dgm:t>
    </dgm:pt>
    <dgm:pt modelId="{AB5CD538-DDCD-4334-B018-9ED8592EB358}" type="sibTrans" cxnId="{C33A4CC8-EC6D-4D41-BD45-FBEE4EB59D73}">
      <dgm:prSet/>
      <dgm:spPr/>
      <dgm:t>
        <a:bodyPr/>
        <a:lstStyle/>
        <a:p>
          <a:endParaRPr lang="es-ES"/>
        </a:p>
      </dgm:t>
    </dgm:pt>
    <dgm:pt modelId="{6DF9AF7A-3BB0-4122-B8B8-3210588F8231}">
      <dgm:prSet/>
      <dgm:spPr/>
      <dgm:t>
        <a:bodyPr/>
        <a:lstStyle/>
        <a:p>
          <a:pPr algn="l"/>
          <a:r>
            <a:rPr lang="es-ES" b="0" dirty="0"/>
            <a:t>Índice de Pobreza Multidimensional (IPM)</a:t>
          </a:r>
        </a:p>
      </dgm:t>
    </dgm:pt>
    <dgm:pt modelId="{A45B708C-609A-4DBA-8039-B6E04DE66C2A}" type="parTrans" cxnId="{54CE5360-23AD-4BAB-B252-B37D264A0295}">
      <dgm:prSet/>
      <dgm:spPr/>
      <dgm:t>
        <a:bodyPr/>
        <a:lstStyle/>
        <a:p>
          <a:endParaRPr lang="es-ES"/>
        </a:p>
      </dgm:t>
    </dgm:pt>
    <dgm:pt modelId="{00C38600-AAB5-46A2-A46F-7292FE99603D}" type="sibTrans" cxnId="{54CE5360-23AD-4BAB-B252-B37D264A0295}">
      <dgm:prSet/>
      <dgm:spPr/>
      <dgm:t>
        <a:bodyPr/>
        <a:lstStyle/>
        <a:p>
          <a:endParaRPr lang="es-ES"/>
        </a:p>
      </dgm:t>
    </dgm:pt>
    <dgm:pt modelId="{DF414181-56DD-4ACD-B9E8-7483AA6ACDAA}">
      <dgm:prSet/>
      <dgm:spPr/>
      <dgm:t>
        <a:bodyPr/>
        <a:lstStyle/>
        <a:p>
          <a:pPr algn="l"/>
          <a:r>
            <a:rPr lang="es-CO" b="0" dirty="0"/>
            <a:t>Distritos de adecuación de tierras</a:t>
          </a:r>
          <a:endParaRPr lang="es-ES" b="0" dirty="0"/>
        </a:p>
      </dgm:t>
    </dgm:pt>
    <dgm:pt modelId="{43E7C99E-0F91-42B5-BF8E-4FCDD6785499}" type="parTrans" cxnId="{C35BDCBD-F7A4-4491-9EF1-542F54EB132F}">
      <dgm:prSet/>
      <dgm:spPr/>
      <dgm:t>
        <a:bodyPr/>
        <a:lstStyle/>
        <a:p>
          <a:endParaRPr lang="es-CO"/>
        </a:p>
      </dgm:t>
    </dgm:pt>
    <dgm:pt modelId="{169DEADC-A52B-4ECF-A02B-9883CA263CF8}" type="sibTrans" cxnId="{C35BDCBD-F7A4-4491-9EF1-542F54EB132F}">
      <dgm:prSet/>
      <dgm:spPr/>
      <dgm:t>
        <a:bodyPr/>
        <a:lstStyle/>
        <a:p>
          <a:endParaRPr lang="es-CO"/>
        </a:p>
      </dgm:t>
    </dgm:pt>
    <dgm:pt modelId="{98C718E5-D27C-4711-9DF8-D75B9D96323C}">
      <dgm:prSet/>
      <dgm:spPr/>
      <dgm:t>
        <a:bodyPr/>
        <a:lstStyle/>
        <a:p>
          <a:pPr algn="l"/>
          <a:r>
            <a:rPr lang="es-CO" b="0" dirty="0">
              <a:solidFill>
                <a:schemeClr val="tx1"/>
              </a:solidFill>
            </a:rPr>
            <a:t>Accesibilidad a centros de comercialización</a:t>
          </a:r>
          <a:r>
            <a:rPr lang="es-ES" b="0" dirty="0">
              <a:solidFill>
                <a:schemeClr val="tx1"/>
              </a:solidFill>
            </a:rPr>
            <a:t> </a:t>
          </a:r>
        </a:p>
      </dgm:t>
    </dgm:pt>
    <dgm:pt modelId="{5E173748-11C3-4153-A0AB-A9F3CD5C9855}" type="parTrans" cxnId="{4E99FE08-EFC3-4DA0-AAB6-3BE879F32E2E}">
      <dgm:prSet/>
      <dgm:spPr/>
      <dgm:t>
        <a:bodyPr/>
        <a:lstStyle/>
        <a:p>
          <a:endParaRPr lang="es-CO"/>
        </a:p>
      </dgm:t>
    </dgm:pt>
    <dgm:pt modelId="{1B67048F-C41D-4DE9-BCAD-BC9D1BA9F47C}" type="sibTrans" cxnId="{4E99FE08-EFC3-4DA0-AAB6-3BE879F32E2E}">
      <dgm:prSet/>
      <dgm:spPr/>
      <dgm:t>
        <a:bodyPr/>
        <a:lstStyle/>
        <a:p>
          <a:endParaRPr lang="es-CO"/>
        </a:p>
      </dgm:t>
    </dgm:pt>
    <dgm:pt modelId="{8ACD852F-89FD-414E-99D9-1F8D992A0D83}">
      <dgm:prSet/>
      <dgm:spPr/>
      <dgm:t>
        <a:bodyPr/>
        <a:lstStyle/>
        <a:p>
          <a:pPr algn="l"/>
          <a:r>
            <a:rPr lang="es-ES" b="0" dirty="0"/>
            <a:t>Presencia entidades bancaria</a:t>
          </a:r>
          <a:r>
            <a:rPr lang="es-ES" b="1" dirty="0"/>
            <a:t>s</a:t>
          </a:r>
          <a:endParaRPr lang="es-ES" b="0" dirty="0"/>
        </a:p>
      </dgm:t>
    </dgm:pt>
    <dgm:pt modelId="{CF1A2A7C-BA8C-4546-A8A1-5356542807B5}" type="parTrans" cxnId="{D38A8622-3D45-4793-B017-9424B9F33F39}">
      <dgm:prSet/>
      <dgm:spPr/>
      <dgm:t>
        <a:bodyPr/>
        <a:lstStyle/>
        <a:p>
          <a:endParaRPr lang="es-CO"/>
        </a:p>
      </dgm:t>
    </dgm:pt>
    <dgm:pt modelId="{01E2E21A-255B-4699-BFB9-4A0346AA2029}" type="sibTrans" cxnId="{D38A8622-3D45-4793-B017-9424B9F33F39}">
      <dgm:prSet/>
      <dgm:spPr/>
      <dgm:t>
        <a:bodyPr/>
        <a:lstStyle/>
        <a:p>
          <a:endParaRPr lang="es-CO"/>
        </a:p>
      </dgm:t>
    </dgm:pt>
    <dgm:pt modelId="{61F77BF7-832C-401B-989F-596A5FEB0A88}">
      <dgm:prSet/>
      <dgm:spPr/>
      <dgm:t>
        <a:bodyPr/>
        <a:lstStyle/>
        <a:p>
          <a:pPr algn="l"/>
          <a:r>
            <a:rPr lang="es-CO" b="0" dirty="0"/>
            <a:t>Oferta educativa a nivel técnico, tecnológico y profesional en áreas agrícolas y forestales</a:t>
          </a:r>
          <a:endParaRPr lang="es-ES" b="0" dirty="0"/>
        </a:p>
      </dgm:t>
    </dgm:pt>
    <dgm:pt modelId="{8371301C-4617-43F8-A347-80DD5C59F792}" type="parTrans" cxnId="{4EE214FE-749B-44AD-AC57-EB9A51757ED0}">
      <dgm:prSet/>
      <dgm:spPr/>
      <dgm:t>
        <a:bodyPr/>
        <a:lstStyle/>
        <a:p>
          <a:endParaRPr lang="es-CO"/>
        </a:p>
      </dgm:t>
    </dgm:pt>
    <dgm:pt modelId="{D8B114D1-F2A2-4717-A6B3-57F3EAA27C33}" type="sibTrans" cxnId="{4EE214FE-749B-44AD-AC57-EB9A51757ED0}">
      <dgm:prSet/>
      <dgm:spPr/>
      <dgm:t>
        <a:bodyPr/>
        <a:lstStyle/>
        <a:p>
          <a:endParaRPr lang="es-CO"/>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8">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8"/>
      <dgm:spPr/>
      <dgm:t>
        <a:bodyPr/>
        <a:lstStyle/>
        <a:p>
          <a:endParaRPr lang="es-CO"/>
        </a:p>
      </dgm:t>
    </dgm:pt>
    <dgm:pt modelId="{93D4522A-42E7-4BFA-BC19-CE52737DBBEF}" type="pres">
      <dgm:prSet presAssocID="{A55CD827-7257-4BA6-AB6C-42AEF005D59C}" presName="adorn" presStyleLbl="fgAccFollowNode1" presStyleIdx="0" presStyleCnt="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2000" r="-82000"/>
          </a:stretch>
        </a:blipFill>
      </dgm:spPr>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8">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8"/>
      <dgm:spPr/>
      <dgm:t>
        <a:bodyPr/>
        <a:lstStyle/>
        <a:p>
          <a:endParaRPr lang="es-CO"/>
        </a:p>
      </dgm:t>
    </dgm:pt>
    <dgm:pt modelId="{01821EA0-4925-4CFC-9F16-CFF515D7FA44}" type="pres">
      <dgm:prSet presAssocID="{E02715C9-1085-4D24-8C9C-532C18BF3596}" presName="adorn" presStyleLbl="fgAccFollowNode1" presStyleIdx="1" presStyleCnt="8"/>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8">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8"/>
      <dgm:spPr/>
      <dgm:t>
        <a:bodyPr/>
        <a:lstStyle/>
        <a:p>
          <a:endParaRPr lang="es-CO"/>
        </a:p>
      </dgm:t>
    </dgm:pt>
    <dgm:pt modelId="{18C798D0-6F74-4B82-80F6-D40F61CCB79D}" type="pres">
      <dgm:prSet presAssocID="{410420C2-E512-4B85-A3D2-8130FCFF1188}" presName="adorn" presStyleLbl="fgAccFollowNode1" presStyleIdx="2" presStyleCnt="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6000" r="-26000"/>
          </a:stretch>
        </a:blipFill>
      </dgm:spPr>
    </dgm:pt>
    <dgm:pt modelId="{B397F9EB-DADA-4CD3-AA58-BB2A2D2EC6BC}" type="pres">
      <dgm:prSet presAssocID="{FC525F7E-A074-489E-98C2-2B1B80265E84}" presName="sibTrans" presStyleLbl="sibTrans2D1" presStyleIdx="0" presStyleCnt="0"/>
      <dgm:spPr/>
      <dgm:t>
        <a:bodyPr/>
        <a:lstStyle/>
        <a:p>
          <a:endParaRPr lang="es-CO"/>
        </a:p>
      </dgm:t>
    </dgm:pt>
    <dgm:pt modelId="{EF660411-77EC-4F7F-8453-78FF3BAE0FF5}" type="pres">
      <dgm:prSet presAssocID="{AE2EB4FC-0552-4A16-93DF-BD8381F52AD8}" presName="compNode" presStyleCnt="0"/>
      <dgm:spPr/>
    </dgm:pt>
    <dgm:pt modelId="{D3BDCC3A-609D-4BED-9A64-8764214FA421}" type="pres">
      <dgm:prSet presAssocID="{AE2EB4FC-0552-4A16-93DF-BD8381F52AD8}" presName="childRect" presStyleLbl="bgAcc1" presStyleIdx="3" presStyleCnt="8">
        <dgm:presLayoutVars>
          <dgm:bulletEnabled val="1"/>
        </dgm:presLayoutVars>
      </dgm:prSet>
      <dgm:spPr/>
      <dgm:t>
        <a:bodyPr/>
        <a:lstStyle/>
        <a:p>
          <a:endParaRPr lang="es-CO"/>
        </a:p>
      </dgm:t>
    </dgm:pt>
    <dgm:pt modelId="{2A1CC0D0-674C-4B9F-95D0-FEE48A5752B4}" type="pres">
      <dgm:prSet presAssocID="{AE2EB4FC-0552-4A16-93DF-BD8381F52AD8}" presName="parentText" presStyleLbl="node1" presStyleIdx="0" presStyleCnt="0">
        <dgm:presLayoutVars>
          <dgm:chMax val="0"/>
          <dgm:bulletEnabled val="1"/>
        </dgm:presLayoutVars>
      </dgm:prSet>
      <dgm:spPr/>
      <dgm:t>
        <a:bodyPr/>
        <a:lstStyle/>
        <a:p>
          <a:endParaRPr lang="es-CO"/>
        </a:p>
      </dgm:t>
    </dgm:pt>
    <dgm:pt modelId="{B6739EC4-C9FC-4179-B410-EFC4CF8679A8}" type="pres">
      <dgm:prSet presAssocID="{AE2EB4FC-0552-4A16-93DF-BD8381F52AD8}" presName="parentRect" presStyleLbl="alignNode1" presStyleIdx="3" presStyleCnt="8"/>
      <dgm:spPr/>
      <dgm:t>
        <a:bodyPr/>
        <a:lstStyle/>
        <a:p>
          <a:endParaRPr lang="es-CO"/>
        </a:p>
      </dgm:t>
    </dgm:pt>
    <dgm:pt modelId="{7F54C572-4FDC-47A3-9D3D-609DA72EEF61}" type="pres">
      <dgm:prSet presAssocID="{AE2EB4FC-0552-4A16-93DF-BD8381F52AD8}" presName="adorn" presStyleLbl="fgAccFollowNode1" presStyleIdx="3" presStyleCnt="8"/>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48000" r="-148000"/>
          </a:stretch>
        </a:blipFill>
      </dgm:spPr>
    </dgm:pt>
    <dgm:pt modelId="{C5DA16EC-D47B-4C4E-8BAA-3B31A02A6692}" type="pres">
      <dgm:prSet presAssocID="{D4006D3B-4BF2-474A-9574-0AE3D87DBE8D}" presName="sibTrans" presStyleLbl="sibTrans2D1" presStyleIdx="0" presStyleCnt="0"/>
      <dgm:spPr/>
      <dgm:t>
        <a:bodyPr/>
        <a:lstStyle/>
        <a:p>
          <a:endParaRPr lang="es-CO"/>
        </a:p>
      </dgm:t>
    </dgm:pt>
    <dgm:pt modelId="{1EA422DC-395B-47BB-BDCD-856B9FD688A4}" type="pres">
      <dgm:prSet presAssocID="{37E5FBCC-4522-486E-9CB3-7EA318148726}" presName="compNode" presStyleCnt="0"/>
      <dgm:spPr/>
    </dgm:pt>
    <dgm:pt modelId="{EF1EC0EC-ACCA-4F3E-BBD2-429BC6930BAD}" type="pres">
      <dgm:prSet presAssocID="{37E5FBCC-4522-486E-9CB3-7EA318148726}" presName="childRect" presStyleLbl="bgAcc1" presStyleIdx="4" presStyleCnt="8">
        <dgm:presLayoutVars>
          <dgm:bulletEnabled val="1"/>
        </dgm:presLayoutVars>
      </dgm:prSet>
      <dgm:spPr/>
      <dgm:t>
        <a:bodyPr/>
        <a:lstStyle/>
        <a:p>
          <a:endParaRPr lang="es-CO"/>
        </a:p>
      </dgm:t>
    </dgm:pt>
    <dgm:pt modelId="{4D4B8EE3-3B2B-48A2-84D0-DD2CA0032897}" type="pres">
      <dgm:prSet presAssocID="{37E5FBCC-4522-486E-9CB3-7EA318148726}" presName="parentText" presStyleLbl="node1" presStyleIdx="0" presStyleCnt="0">
        <dgm:presLayoutVars>
          <dgm:chMax val="0"/>
          <dgm:bulletEnabled val="1"/>
        </dgm:presLayoutVars>
      </dgm:prSet>
      <dgm:spPr/>
      <dgm:t>
        <a:bodyPr/>
        <a:lstStyle/>
        <a:p>
          <a:endParaRPr lang="es-CO"/>
        </a:p>
      </dgm:t>
    </dgm:pt>
    <dgm:pt modelId="{5E2DC079-9CA9-419E-A557-E6052F87BB18}" type="pres">
      <dgm:prSet presAssocID="{37E5FBCC-4522-486E-9CB3-7EA318148726}" presName="parentRect" presStyleLbl="alignNode1" presStyleIdx="4" presStyleCnt="8"/>
      <dgm:spPr/>
      <dgm:t>
        <a:bodyPr/>
        <a:lstStyle/>
        <a:p>
          <a:endParaRPr lang="es-CO"/>
        </a:p>
      </dgm:t>
    </dgm:pt>
    <dgm:pt modelId="{1788F6BE-761C-4752-BA6E-89E611087BC3}" type="pres">
      <dgm:prSet presAssocID="{37E5FBCC-4522-486E-9CB3-7EA318148726}" presName="adorn" presStyleLbl="fgAccFollowNode1" presStyleIdx="4" presStyleCnt="8"/>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6000" r="-26000"/>
          </a:stretch>
        </a:blipFill>
      </dgm:spPr>
    </dgm:pt>
    <dgm:pt modelId="{E04AFDD9-61A8-4CB9-BDF9-6F9FE86F4527}" type="pres">
      <dgm:prSet presAssocID="{BC6A81B0-23A6-4937-9AA5-E918B3BE03C7}" presName="sibTrans" presStyleLbl="sibTrans2D1" presStyleIdx="0" presStyleCnt="0"/>
      <dgm:spPr/>
      <dgm:t>
        <a:bodyPr/>
        <a:lstStyle/>
        <a:p>
          <a:endParaRPr lang="es-CO"/>
        </a:p>
      </dgm:t>
    </dgm:pt>
    <dgm:pt modelId="{01019915-EE40-4CEC-8315-BFD2182F3DFF}" type="pres">
      <dgm:prSet presAssocID="{4563B2AD-3502-413E-9350-4AAD61094804}" presName="compNode" presStyleCnt="0"/>
      <dgm:spPr/>
    </dgm:pt>
    <dgm:pt modelId="{00099410-0EDD-4F07-96D3-55D6B91598A9}" type="pres">
      <dgm:prSet presAssocID="{4563B2AD-3502-413E-9350-4AAD61094804}" presName="childRect" presStyleLbl="bgAcc1" presStyleIdx="5" presStyleCnt="8">
        <dgm:presLayoutVars>
          <dgm:bulletEnabled val="1"/>
        </dgm:presLayoutVars>
      </dgm:prSet>
      <dgm:spPr/>
      <dgm:t>
        <a:bodyPr/>
        <a:lstStyle/>
        <a:p>
          <a:endParaRPr lang="es-CO"/>
        </a:p>
      </dgm:t>
    </dgm:pt>
    <dgm:pt modelId="{F32F19E3-EB11-4EE1-8DC3-5812D76BA65E}" type="pres">
      <dgm:prSet presAssocID="{4563B2AD-3502-413E-9350-4AAD61094804}" presName="parentText" presStyleLbl="node1" presStyleIdx="0" presStyleCnt="0">
        <dgm:presLayoutVars>
          <dgm:chMax val="0"/>
          <dgm:bulletEnabled val="1"/>
        </dgm:presLayoutVars>
      </dgm:prSet>
      <dgm:spPr/>
      <dgm:t>
        <a:bodyPr/>
        <a:lstStyle/>
        <a:p>
          <a:endParaRPr lang="es-CO"/>
        </a:p>
      </dgm:t>
    </dgm:pt>
    <dgm:pt modelId="{E5EE5259-1313-4785-92D9-FB7F53440941}" type="pres">
      <dgm:prSet presAssocID="{4563B2AD-3502-413E-9350-4AAD61094804}" presName="parentRect" presStyleLbl="alignNode1" presStyleIdx="5" presStyleCnt="8"/>
      <dgm:spPr/>
      <dgm:t>
        <a:bodyPr/>
        <a:lstStyle/>
        <a:p>
          <a:endParaRPr lang="es-CO"/>
        </a:p>
      </dgm:t>
    </dgm:pt>
    <dgm:pt modelId="{E8C27B0C-3912-4923-87EF-03DD9E1041E7}" type="pres">
      <dgm:prSet presAssocID="{4563B2AD-3502-413E-9350-4AAD61094804}" presName="adorn" presStyleLbl="fgAccFollowNode1" presStyleIdx="5" presStyleCnt="8"/>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31000" r="-31000"/>
          </a:stretch>
        </a:blipFill>
      </dgm:spPr>
    </dgm:pt>
    <dgm:pt modelId="{05541C7F-D035-4482-91A2-214AF4250A09}" type="pres">
      <dgm:prSet presAssocID="{37177AEE-1101-454B-9B5E-ABBEDF9AA1BC}" presName="sibTrans" presStyleLbl="sibTrans2D1" presStyleIdx="0" presStyleCnt="0"/>
      <dgm:spPr/>
      <dgm:t>
        <a:bodyPr/>
        <a:lstStyle/>
        <a:p>
          <a:endParaRPr lang="es-CO"/>
        </a:p>
      </dgm:t>
    </dgm:pt>
    <dgm:pt modelId="{C9D3ED59-5883-403B-AA06-64287DA44B89}" type="pres">
      <dgm:prSet presAssocID="{6AC62FF2-A83C-4792-BADF-43F9C614D77E}" presName="compNode" presStyleCnt="0"/>
      <dgm:spPr/>
    </dgm:pt>
    <dgm:pt modelId="{046CDB2B-3314-4C90-B69D-DACE186D5D9F}" type="pres">
      <dgm:prSet presAssocID="{6AC62FF2-A83C-4792-BADF-43F9C614D77E}" presName="childRect" presStyleLbl="bgAcc1" presStyleIdx="6" presStyleCnt="8">
        <dgm:presLayoutVars>
          <dgm:bulletEnabled val="1"/>
        </dgm:presLayoutVars>
      </dgm:prSet>
      <dgm:spPr/>
      <dgm:t>
        <a:bodyPr/>
        <a:lstStyle/>
        <a:p>
          <a:endParaRPr lang="es-CO"/>
        </a:p>
      </dgm:t>
    </dgm:pt>
    <dgm:pt modelId="{049EABD2-69C2-4AA1-9F13-F1755A2CB097}" type="pres">
      <dgm:prSet presAssocID="{6AC62FF2-A83C-4792-BADF-43F9C614D77E}" presName="parentText" presStyleLbl="node1" presStyleIdx="0" presStyleCnt="0">
        <dgm:presLayoutVars>
          <dgm:chMax val="0"/>
          <dgm:bulletEnabled val="1"/>
        </dgm:presLayoutVars>
      </dgm:prSet>
      <dgm:spPr/>
      <dgm:t>
        <a:bodyPr/>
        <a:lstStyle/>
        <a:p>
          <a:endParaRPr lang="es-CO"/>
        </a:p>
      </dgm:t>
    </dgm:pt>
    <dgm:pt modelId="{C87CB97A-51A7-49CC-9B5C-AB0FA8FF2BD5}" type="pres">
      <dgm:prSet presAssocID="{6AC62FF2-A83C-4792-BADF-43F9C614D77E}" presName="parentRect" presStyleLbl="alignNode1" presStyleIdx="6" presStyleCnt="8"/>
      <dgm:spPr/>
      <dgm:t>
        <a:bodyPr/>
        <a:lstStyle/>
        <a:p>
          <a:endParaRPr lang="es-CO"/>
        </a:p>
      </dgm:t>
    </dgm:pt>
    <dgm:pt modelId="{87A8E913-4666-43ED-87F8-96AFB3D94C94}" type="pres">
      <dgm:prSet presAssocID="{6AC62FF2-A83C-4792-BADF-43F9C614D77E}" presName="adorn" presStyleLbl="fgAccFollowNode1" presStyleIdx="6" presStyleCnt="8"/>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endParaRPr lang="es-CO"/>
        </a:p>
      </dgm:t>
    </dgm:pt>
    <dgm:pt modelId="{8C92AB8B-8B08-4FD0-AA63-5DFB018BB5DC}" type="pres">
      <dgm:prSet presAssocID="{53AC7344-FF49-4AA6-A61A-659F31B58562}" presName="sibTrans" presStyleLbl="sibTrans2D1" presStyleIdx="0" presStyleCnt="0"/>
      <dgm:spPr/>
      <dgm:t>
        <a:bodyPr/>
        <a:lstStyle/>
        <a:p>
          <a:endParaRPr lang="es-CO"/>
        </a:p>
      </dgm:t>
    </dgm:pt>
    <dgm:pt modelId="{3382006A-02A0-4401-9B1E-9CFA2FAABB9F}" type="pres">
      <dgm:prSet presAssocID="{5B326D2E-234D-46E1-A71B-7A66EB47EDDE}" presName="compNode" presStyleCnt="0"/>
      <dgm:spPr/>
    </dgm:pt>
    <dgm:pt modelId="{7BB4C9C3-80BD-42BF-8DA4-FFD825AA0BF3}" type="pres">
      <dgm:prSet presAssocID="{5B326D2E-234D-46E1-A71B-7A66EB47EDDE}" presName="childRect" presStyleLbl="bgAcc1" presStyleIdx="7" presStyleCnt="8">
        <dgm:presLayoutVars>
          <dgm:bulletEnabled val="1"/>
        </dgm:presLayoutVars>
      </dgm:prSet>
      <dgm:spPr/>
      <dgm:t>
        <a:bodyPr/>
        <a:lstStyle/>
        <a:p>
          <a:endParaRPr lang="es-CO"/>
        </a:p>
      </dgm:t>
    </dgm:pt>
    <dgm:pt modelId="{E5BA63BE-929F-4EAC-9579-43250A288C21}" type="pres">
      <dgm:prSet presAssocID="{5B326D2E-234D-46E1-A71B-7A66EB47EDDE}" presName="parentText" presStyleLbl="node1" presStyleIdx="0" presStyleCnt="0">
        <dgm:presLayoutVars>
          <dgm:chMax val="0"/>
          <dgm:bulletEnabled val="1"/>
        </dgm:presLayoutVars>
      </dgm:prSet>
      <dgm:spPr/>
      <dgm:t>
        <a:bodyPr/>
        <a:lstStyle/>
        <a:p>
          <a:endParaRPr lang="es-CO"/>
        </a:p>
      </dgm:t>
    </dgm:pt>
    <dgm:pt modelId="{8D51B864-37A3-4D0C-8DC3-37BCAAE63FFE}" type="pres">
      <dgm:prSet presAssocID="{5B326D2E-234D-46E1-A71B-7A66EB47EDDE}" presName="parentRect" presStyleLbl="alignNode1" presStyleIdx="7" presStyleCnt="8"/>
      <dgm:spPr/>
      <dgm:t>
        <a:bodyPr/>
        <a:lstStyle/>
        <a:p>
          <a:endParaRPr lang="es-CO"/>
        </a:p>
      </dgm:t>
    </dgm:pt>
    <dgm:pt modelId="{536D9DBF-D17D-4B67-B9E2-A22CDF828DCE}" type="pres">
      <dgm:prSet presAssocID="{5B326D2E-234D-46E1-A71B-7A66EB47EDDE}" presName="adorn" presStyleLbl="fgAccFollowNode1" presStyleIdx="7" presStyleCnt="8"/>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16000" r="-16000"/>
          </a:stretch>
        </a:blipFill>
      </dgm:spPr>
    </dgm:pt>
  </dgm:ptLst>
  <dgm:cxnLst>
    <dgm:cxn modelId="{D52A1BDA-B093-41E7-A7A7-602D3FFE0F97}" type="presOf" srcId="{CE0F4B01-8E2F-457A-8B88-7BBC3DF5BA2A}" destId="{D3BDCC3A-609D-4BED-9A64-8764214FA421}" srcOrd="0" destOrd="2" presId="urn:microsoft.com/office/officeart/2005/8/layout/bList2"/>
    <dgm:cxn modelId="{24DCC46F-6B6C-4C8B-8414-C0831385F5CA}" srcId="{37E5FBCC-4522-486E-9CB3-7EA318148726}" destId="{739D7485-69E1-4674-89E8-D49766AD85CF}" srcOrd="0" destOrd="0" parTransId="{5DE448A7-DCBC-4FF2-9FEA-15F2C5585BD3}" sibTransId="{E73FE9C4-7D8E-44AB-B23B-4F4B851EF315}"/>
    <dgm:cxn modelId="{53CA19E8-DF65-4CE0-9946-DF2D1AEF6C5E}" type="presOf" srcId="{E02715C9-1085-4D24-8C9C-532C18BF3596}" destId="{2522ECF1-C11C-4847-B53D-6A50EC5A5AEF}" srcOrd="0" destOrd="0" presId="urn:microsoft.com/office/officeart/2005/8/layout/bList2"/>
    <dgm:cxn modelId="{F1DE178D-10F3-4A4D-AE72-60C4E6E67E4A}" type="presOf" srcId="{996BAB38-7E09-4639-9C7F-0BC1F760D980}" destId="{02BB7563-6945-41B1-BB94-C3C46FAEE117}" srcOrd="0" destOrd="1" presId="urn:microsoft.com/office/officeart/2005/8/layout/bList2"/>
    <dgm:cxn modelId="{4FAC2225-1F10-4286-92D6-BDA028F412AF}" srcId="{CB395F7A-D10A-41BD-9FB6-346925296B9E}" destId="{37E5FBCC-4522-486E-9CB3-7EA318148726}" srcOrd="4" destOrd="0" parTransId="{C58DF3DA-A5C2-492B-A57A-1F0D26B6C863}" sibTransId="{BC6A81B0-23A6-4937-9AA5-E918B3BE03C7}"/>
    <dgm:cxn modelId="{4EE214FE-749B-44AD-AC57-EB9A51757ED0}" srcId="{37E5FBCC-4522-486E-9CB3-7EA318148726}" destId="{61F77BF7-832C-401B-989F-596A5FEB0A88}" srcOrd="2" destOrd="0" parTransId="{8371301C-4617-43F8-A347-80DD5C59F792}" sibTransId="{D8B114D1-F2A2-4717-A6B3-57F3EAA27C33}"/>
    <dgm:cxn modelId="{9E86D963-161C-4EBE-8EDD-CCEB343C264D}" type="presOf" srcId="{B9086639-5036-42E1-A90D-6138F531940E}" destId="{046CDB2B-3314-4C90-B69D-DACE186D5D9F}" srcOrd="0" destOrd="2" presId="urn:microsoft.com/office/officeart/2005/8/layout/bList2"/>
    <dgm:cxn modelId="{797E2702-8A62-4969-B5F4-24211F81AAA1}" type="presOf" srcId="{AE2EB4FC-0552-4A16-93DF-BD8381F52AD8}" destId="{2A1CC0D0-674C-4B9F-95D0-FEE48A5752B4}" srcOrd="0" destOrd="0" presId="urn:microsoft.com/office/officeart/2005/8/layout/bList2"/>
    <dgm:cxn modelId="{6A3F9819-C2B8-4E06-A5AD-8B8B53A10C74}" srcId="{CB395F7A-D10A-41BD-9FB6-346925296B9E}" destId="{A55CD827-7257-4BA6-AB6C-42AEF005D59C}" srcOrd="0" destOrd="0" parTransId="{100BC01F-41B0-43EC-9F98-813E9994508A}" sibTransId="{7BD2A81E-7070-4DB9-9BFA-3E06040678A7}"/>
    <dgm:cxn modelId="{4576314E-DF4E-4886-B08F-9A463007773F}" type="presOf" srcId="{E02715C9-1085-4D24-8C9C-532C18BF3596}" destId="{BD878991-9DF9-4FA4-87CD-249F968A3E16}" srcOrd="1" destOrd="0" presId="urn:microsoft.com/office/officeart/2005/8/layout/bList2"/>
    <dgm:cxn modelId="{C33A4CC8-EC6D-4D41-BD45-FBEE4EB59D73}" srcId="{6AC62FF2-A83C-4792-BADF-43F9C614D77E}" destId="{3AB5F7DC-6F79-4990-B699-01FF094269B5}" srcOrd="5" destOrd="0" parTransId="{81E2D189-9CC2-4C7C-A7C4-CC53C6F411D5}" sibTransId="{AB5CD538-DDCD-4334-B018-9ED8592EB358}"/>
    <dgm:cxn modelId="{1F430988-420D-4B7B-AA8C-7B54456C8775}" type="presOf" srcId="{37E5FBCC-4522-486E-9CB3-7EA318148726}" destId="{5E2DC079-9CA9-419E-A557-E6052F87BB18}" srcOrd="1" destOrd="0" presId="urn:microsoft.com/office/officeart/2005/8/layout/bList2"/>
    <dgm:cxn modelId="{4E99FE08-EFC3-4DA0-AAB6-3BE879F32E2E}" srcId="{AE2EB4FC-0552-4A16-93DF-BD8381F52AD8}" destId="{98C718E5-D27C-4711-9DF8-D75B9D96323C}" srcOrd="1" destOrd="0" parTransId="{5E173748-11C3-4153-A0AB-A9F3CD5C9855}" sibTransId="{1B67048F-C41D-4DE9-BCAD-BC9D1BA9F47C}"/>
    <dgm:cxn modelId="{96F9379B-3B80-4D48-8709-0685EAF0F8E8}" type="presOf" srcId="{D011D654-412A-450B-9A3D-D69E45922651}" destId="{046CDB2B-3314-4C90-B69D-DACE186D5D9F}" srcOrd="0" destOrd="0" presId="urn:microsoft.com/office/officeart/2005/8/layout/bList2"/>
    <dgm:cxn modelId="{B7312E9F-731B-46B0-A067-7E64B0A2E3A4}" type="presOf" srcId="{D560E47A-125D-4962-9614-5943DFB184C3}" destId="{00099410-0EDD-4F07-96D3-55D6B91598A9}" srcOrd="0" destOrd="2" presId="urn:microsoft.com/office/officeart/2005/8/layout/bList2"/>
    <dgm:cxn modelId="{304FD94D-7D07-43BC-8201-1F33C23C5D40}" srcId="{AE2EB4FC-0552-4A16-93DF-BD8381F52AD8}" destId="{CE0F4B01-8E2F-457A-8B88-7BBC3DF5BA2A}" srcOrd="2" destOrd="0" parTransId="{032B180A-1272-4BF8-B04D-BABBF52814C7}" sibTransId="{7E6325E5-885F-497B-B12D-21DA611A233E}"/>
    <dgm:cxn modelId="{F886AE51-6831-490E-9C05-FB458682624A}" srcId="{6AC62FF2-A83C-4792-BADF-43F9C614D77E}" destId="{B9086639-5036-42E1-A90D-6138F531940E}" srcOrd="2" destOrd="0" parTransId="{8954A755-CCB7-4767-A34D-C9B44E87D389}" sibTransId="{F9A3E1E6-E221-4D13-91F4-1347DAAFD102}"/>
    <dgm:cxn modelId="{817B451E-CEC0-4B0F-BFCD-9910ECB8D5A5}" srcId="{4563B2AD-3502-413E-9350-4AAD61094804}" destId="{180AED1D-7394-4559-B1AF-8314763BCA74}" srcOrd="3" destOrd="0" parTransId="{0F6C7F82-5C05-4971-972C-6ADE70161C74}" sibTransId="{EA1AF4F3-A5E9-493B-90D7-5C8215592101}"/>
    <dgm:cxn modelId="{088173D9-8D36-4616-9300-FFE17CD74CF3}" srcId="{AE2EB4FC-0552-4A16-93DF-BD8381F52AD8}" destId="{D35CF31E-88EF-4065-9ED8-1C5208B4C522}" srcOrd="0" destOrd="0" parTransId="{84937247-BDC5-4A44-99BF-9DE8764ECA16}" sibTransId="{6051E548-F32A-49C2-898E-1DBB2AF92850}"/>
    <dgm:cxn modelId="{B70EA3B6-9DE1-43AA-B230-68BC6E1329BE}" srcId="{CB395F7A-D10A-41BD-9FB6-346925296B9E}" destId="{AE2EB4FC-0552-4A16-93DF-BD8381F52AD8}" srcOrd="3" destOrd="0" parTransId="{6307366C-9630-4892-88A4-36DF92FB56D7}" sibTransId="{D4006D3B-4BF2-474A-9574-0AE3D87DBE8D}"/>
    <dgm:cxn modelId="{F529D453-F114-485F-94E8-4A73F20470EC}" srcId="{CB395F7A-D10A-41BD-9FB6-346925296B9E}" destId="{4563B2AD-3502-413E-9350-4AAD61094804}" srcOrd="5" destOrd="0" parTransId="{DF3B51EA-4029-4F4A-A7EF-5D42932CF286}" sibTransId="{37177AEE-1101-454B-9B5E-ABBEDF9AA1BC}"/>
    <dgm:cxn modelId="{A7A2D862-DB3D-4EEE-8247-8E764C400C6E}" srcId="{CB395F7A-D10A-41BD-9FB6-346925296B9E}" destId="{6AC62FF2-A83C-4792-BADF-43F9C614D77E}" srcOrd="6" destOrd="0" parTransId="{8F876699-E4E1-49DD-AC15-2F1CC8381AE7}" sibTransId="{53AC7344-FF49-4AA6-A61A-659F31B58562}"/>
    <dgm:cxn modelId="{DFE5352A-95C0-4C26-A260-460103DAD3D0}" type="presOf" srcId="{A55CD827-7257-4BA6-AB6C-42AEF005D59C}" destId="{A6D45BBF-60D0-4BD5-B3EA-4608F99C6D34}" srcOrd="0"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BF855742-F11F-44A2-A0DF-6AF9FC71EB72}" srcId="{37E5FBCC-4522-486E-9CB3-7EA318148726}" destId="{B29507E3-F3FC-463C-9EDF-43E63A16B00F}" srcOrd="1" destOrd="0" parTransId="{872918F3-0758-45F3-B9C9-B72A6CF8EBF4}" sibTransId="{52A43F3C-389B-4C21-9CCD-BAC4EAC6C676}"/>
    <dgm:cxn modelId="{703C2213-3613-4DE5-80F8-C4B4060533C4}" srcId="{A55CD827-7257-4BA6-AB6C-42AEF005D59C}" destId="{C14B7D37-F233-4376-9CB5-0A901B70DE8D}" srcOrd="2" destOrd="0" parTransId="{D6EFF560-7B8A-45B2-BC9B-02AFF970DBE9}" sibTransId="{1F839FDB-1C1D-4011-AE07-DC1AB0F403B7}"/>
    <dgm:cxn modelId="{9B8518CB-E1DB-426A-8A73-82A66B5C1102}" type="presOf" srcId="{3AB5F7DC-6F79-4990-B699-01FF094269B5}" destId="{046CDB2B-3314-4C90-B69D-DACE186D5D9F}" srcOrd="0" destOrd="5" presId="urn:microsoft.com/office/officeart/2005/8/layout/bList2"/>
    <dgm:cxn modelId="{2C4F8B48-6B7D-482A-9DC2-6A9E1C1B0E1D}" type="presOf" srcId="{D35CF31E-88EF-4065-9ED8-1C5208B4C522}" destId="{D3BDCC3A-609D-4BED-9A64-8764214FA421}" srcOrd="0" destOrd="0" presId="urn:microsoft.com/office/officeart/2005/8/layout/bList2"/>
    <dgm:cxn modelId="{38CB3882-A07C-407E-BF93-4BA25AC7E91F}" srcId="{CB395F7A-D10A-41BD-9FB6-346925296B9E}" destId="{5B326D2E-234D-46E1-A71B-7A66EB47EDDE}" srcOrd="7" destOrd="0" parTransId="{F6B6A675-927D-4197-86D0-CE3D508C8C4F}" sibTransId="{8FF2CDDA-4F62-4A80-A390-531C731BC2D4}"/>
    <dgm:cxn modelId="{EA02E146-80D3-4D79-B2FC-7DE5E27EE8C8}" type="presOf" srcId="{A55CD827-7257-4BA6-AB6C-42AEF005D59C}" destId="{97DFBBFF-1866-48BA-BF56-C227A3D95395}" srcOrd="1" destOrd="0" presId="urn:microsoft.com/office/officeart/2005/8/layout/bList2"/>
    <dgm:cxn modelId="{4CAC4E19-1A2F-4B4A-B6AB-78C37E98E7FD}" type="presOf" srcId="{37E5FBCC-4522-486E-9CB3-7EA318148726}" destId="{4D4B8EE3-3B2B-48A2-84D0-DD2CA0032897}" srcOrd="0" destOrd="0" presId="urn:microsoft.com/office/officeart/2005/8/layout/bList2"/>
    <dgm:cxn modelId="{9C2BFBCA-8DB4-4678-B5DE-FF9B0A85D046}" type="presOf" srcId="{739D7485-69E1-4674-89E8-D49766AD85CF}" destId="{EF1EC0EC-ACCA-4F3E-BBD2-429BC6930BAD}" srcOrd="0" destOrd="0" presId="urn:microsoft.com/office/officeart/2005/8/layout/bList2"/>
    <dgm:cxn modelId="{662EFBD3-14EC-4A3D-A74E-F78FABA84617}" type="presOf" srcId="{410420C2-E512-4B85-A3D2-8130FCFF1188}" destId="{D747E609-25B2-403C-9574-71D236D1D520}" srcOrd="1" destOrd="0" presId="urn:microsoft.com/office/officeart/2005/8/layout/bList2"/>
    <dgm:cxn modelId="{3FF333A7-BDAF-404C-A92C-0847D674BF66}" type="presOf" srcId="{5B326D2E-234D-46E1-A71B-7A66EB47EDDE}" destId="{E5BA63BE-929F-4EAC-9579-43250A288C21}" srcOrd="0" destOrd="0" presId="urn:microsoft.com/office/officeart/2005/8/layout/bList2"/>
    <dgm:cxn modelId="{7A045D9A-ECCE-4505-8D42-1F7B7231162D}" type="presOf" srcId="{DF414181-56DD-4ACD-B9E8-7483AA6ACDAA}" destId="{D3BDCC3A-609D-4BED-9A64-8764214FA421}" srcOrd="0" destOrd="4" presId="urn:microsoft.com/office/officeart/2005/8/layout/bList2"/>
    <dgm:cxn modelId="{637D81D0-B7BE-42BE-A384-1602C1994D3B}" type="presOf" srcId="{4563B2AD-3502-413E-9350-4AAD61094804}" destId="{E5EE5259-1313-4785-92D9-FB7F53440941}" srcOrd="1" destOrd="0" presId="urn:microsoft.com/office/officeart/2005/8/layout/bList2"/>
    <dgm:cxn modelId="{0AB47AC4-4721-498C-9BC4-ECC4C7FB7ADD}" type="presOf" srcId="{4563B2AD-3502-413E-9350-4AAD61094804}" destId="{F32F19E3-EB11-4EE1-8DC3-5812D76BA65E}" srcOrd="0" destOrd="0" presId="urn:microsoft.com/office/officeart/2005/8/layout/bList2"/>
    <dgm:cxn modelId="{054B3A16-0EAB-407C-B28C-D258B3472B6C}" type="presOf" srcId="{6AC62FF2-A83C-4792-BADF-43F9C614D77E}" destId="{049EABD2-69C2-4AA1-9F13-F1755A2CB097}" srcOrd="0" destOrd="0" presId="urn:microsoft.com/office/officeart/2005/8/layout/bList2"/>
    <dgm:cxn modelId="{2DAB3D19-ABC1-4953-B6A6-377EF1A23C17}" srcId="{4563B2AD-3502-413E-9350-4AAD61094804}" destId="{5F0DE267-23AD-45E6-B030-6F3F79574591}" srcOrd="1" destOrd="0" parTransId="{C3CC5BFD-6811-4B1C-89E2-2D253D4D1F48}" sibTransId="{88A47A6B-FBE3-4798-8758-B628F656A4B4}"/>
    <dgm:cxn modelId="{8BFB697A-5F6B-4634-A9A4-733CBD766BC1}" type="presOf" srcId="{4DDCD1F9-8184-4860-9F01-CEC387D1D965}" destId="{9DC53521-C7A1-46CF-997E-61A06D20D4E9}" srcOrd="0" destOrd="0" presId="urn:microsoft.com/office/officeart/2005/8/layout/bList2"/>
    <dgm:cxn modelId="{7B50AD9F-0646-46FE-B43E-A480CCF26005}" type="presOf" srcId="{5F0DE267-23AD-45E6-B030-6F3F79574591}" destId="{00099410-0EDD-4F07-96D3-55D6B91598A9}" srcOrd="0" destOrd="1" presId="urn:microsoft.com/office/officeart/2005/8/layout/bList2"/>
    <dgm:cxn modelId="{9B4A1662-D8B1-4D11-975B-445EC1F1BEEC}" type="presOf" srcId="{B29507E3-F3FC-463C-9EDF-43E63A16B00F}" destId="{EF1EC0EC-ACCA-4F3E-BBD2-429BC6930BAD}" srcOrd="0" destOrd="1" presId="urn:microsoft.com/office/officeart/2005/8/layout/bList2"/>
    <dgm:cxn modelId="{08777F49-03FC-4905-82F3-9E2BB477D83B}" type="presOf" srcId="{410420C2-E512-4B85-A3D2-8130FCFF1188}" destId="{BDCEE8B8-F460-4D0D-887F-CCDEE989D7BE}" srcOrd="0" destOrd="0" presId="urn:microsoft.com/office/officeart/2005/8/layout/bList2"/>
    <dgm:cxn modelId="{71E0B1C8-DD85-4CE8-9F0F-EB7C850F2E0C}" type="presOf" srcId="{A33FC34A-2AD2-4263-8515-3C451365D58A}" destId="{00099410-0EDD-4F07-96D3-55D6B91598A9}" srcOrd="0" destOrd="0" presId="urn:microsoft.com/office/officeart/2005/8/layout/bList2"/>
    <dgm:cxn modelId="{11D8393A-F982-4948-BE93-D9595C5A6B92}" type="presOf" srcId="{7BD2A81E-7070-4DB9-9BFA-3E06040678A7}" destId="{7D9BC2A3-F532-493A-866A-D16B55D3BA79}" srcOrd="0" destOrd="0" presId="urn:microsoft.com/office/officeart/2005/8/layout/bList2"/>
    <dgm:cxn modelId="{151D1EA7-F72F-4383-BAE8-0ED191C364B1}" type="presOf" srcId="{15544270-AB8F-43CA-AD53-D80F520D0543}" destId="{046CDB2B-3314-4C90-B69D-DACE186D5D9F}" srcOrd="0" destOrd="1" presId="urn:microsoft.com/office/officeart/2005/8/layout/bList2"/>
    <dgm:cxn modelId="{BD734B05-B089-4673-BCB1-CF9B51B9D5A7}" type="presOf" srcId="{E46BE6D4-783A-480D-A62C-2131F2B36415}" destId="{046CDB2B-3314-4C90-B69D-DACE186D5D9F}" srcOrd="0" destOrd="4" presId="urn:microsoft.com/office/officeart/2005/8/layout/bList2"/>
    <dgm:cxn modelId="{5FAD2088-8040-416F-A210-FD08DAD69A1F}" srcId="{6AC62FF2-A83C-4792-BADF-43F9C614D77E}" destId="{E46BE6D4-783A-480D-A62C-2131F2B36415}" srcOrd="4" destOrd="0" parTransId="{5577E29F-BA2C-4EBF-B45B-B6D252469C9F}" sibTransId="{FB11CE7F-4EC2-451C-8A6B-BD3283371384}"/>
    <dgm:cxn modelId="{90D0FE8C-EAC8-43A4-B98E-97F798C07A4B}" type="presOf" srcId="{5B326D2E-234D-46E1-A71B-7A66EB47EDDE}" destId="{8D51B864-37A3-4D0C-8DC3-37BCAAE63FFE}" srcOrd="1" destOrd="0" presId="urn:microsoft.com/office/officeart/2005/8/layout/bList2"/>
    <dgm:cxn modelId="{7998DDF6-00F7-49AC-87B2-9CA3A3F90AEB}" type="presOf" srcId="{37177AEE-1101-454B-9B5E-ABBEDF9AA1BC}" destId="{05541C7F-D035-4482-91A2-214AF4250A09}" srcOrd="0" destOrd="0" presId="urn:microsoft.com/office/officeart/2005/8/layout/bList2"/>
    <dgm:cxn modelId="{5FF3F620-44AB-4E5E-B7A5-DD7ABA61949A}" srcId="{410420C2-E512-4B85-A3D2-8130FCFF1188}" destId="{4DDCD1F9-8184-4860-9F01-CEC387D1D965}" srcOrd="0" destOrd="0" parTransId="{6465C1CF-5FDF-4533-AED4-7514A0DC470F}" sibTransId="{F12A7B17-9D3F-4198-B9B4-1A607BDDF1C1}"/>
    <dgm:cxn modelId="{3BA8D199-C2BD-4753-A4CE-89F2DCF0D115}" srcId="{6AC62FF2-A83C-4792-BADF-43F9C614D77E}" destId="{15544270-AB8F-43CA-AD53-D80F520D0543}" srcOrd="1" destOrd="0" parTransId="{97C95BA4-A3B1-4BD0-99D1-E6631965B493}" sibTransId="{0CB7462D-7DA9-4C2B-B72B-91467E94B946}"/>
    <dgm:cxn modelId="{C35BDCBD-F7A4-4491-9EF1-542F54EB132F}" srcId="{AE2EB4FC-0552-4A16-93DF-BD8381F52AD8}" destId="{DF414181-56DD-4ACD-B9E8-7483AA6ACDAA}" srcOrd="4" destOrd="0" parTransId="{43E7C99E-0F91-42B5-BF8E-4FCDD6785499}" sibTransId="{169DEADC-A52B-4ECF-A02B-9883CA263CF8}"/>
    <dgm:cxn modelId="{58A4DDD5-839C-4715-9537-469409900163}" type="presOf" srcId="{8ACD852F-89FD-414E-99D9-1F8D992A0D83}" destId="{D3BDCC3A-609D-4BED-9A64-8764214FA421}" srcOrd="0" destOrd="3" presId="urn:microsoft.com/office/officeart/2005/8/layout/bList2"/>
    <dgm:cxn modelId="{5E8063D0-2556-4AE0-8F9C-28762D587C83}" type="presOf" srcId="{180AED1D-7394-4559-B1AF-8314763BCA74}" destId="{00099410-0EDD-4F07-96D3-55D6B91598A9}" srcOrd="0" destOrd="3" presId="urn:microsoft.com/office/officeart/2005/8/layout/bList2"/>
    <dgm:cxn modelId="{E3958C63-BDB2-4024-9AFC-F11930BA7EC0}" type="presOf" srcId="{C14B7D37-F233-4376-9CB5-0A901B70DE8D}" destId="{02BB7563-6945-41B1-BB94-C3C46FAEE117}" srcOrd="0" destOrd="2" presId="urn:microsoft.com/office/officeart/2005/8/layout/bList2"/>
    <dgm:cxn modelId="{D38A8622-3D45-4793-B017-9424B9F33F39}" srcId="{AE2EB4FC-0552-4A16-93DF-BD8381F52AD8}" destId="{8ACD852F-89FD-414E-99D9-1F8D992A0D83}" srcOrd="3" destOrd="0" parTransId="{CF1A2A7C-BA8C-4546-A8A1-5356542807B5}" sibTransId="{01E2E21A-255B-4699-BFB9-4A0346AA2029}"/>
    <dgm:cxn modelId="{69000C30-73CD-4176-8710-24D8EA013D08}" srcId="{E02715C9-1085-4D24-8C9C-532C18BF3596}" destId="{5DD60538-D906-4E85-A6B8-B7336D568FE5}" srcOrd="0" destOrd="0" parTransId="{6896518B-B051-4606-8412-387E9124AFD4}" sibTransId="{04B005BE-662F-4F78-9BEF-DB82CFEB9000}"/>
    <dgm:cxn modelId="{29A6734C-A9A9-4361-9D5E-A63E218AAD1A}" type="presOf" srcId="{5DD60538-D906-4E85-A6B8-B7336D568FE5}" destId="{9467F0CA-B5E4-4594-A4A8-AB921191E1A2}" srcOrd="0" destOrd="0" presId="urn:microsoft.com/office/officeart/2005/8/layout/bList2"/>
    <dgm:cxn modelId="{44481A0E-161D-4983-A459-39EA48AAC1CD}" srcId="{A55CD827-7257-4BA6-AB6C-42AEF005D59C}" destId="{996BAB38-7E09-4639-9C7F-0BC1F760D980}" srcOrd="1" destOrd="0" parTransId="{8647FCD9-9E0F-491D-87C1-818E62F2C4E1}" sibTransId="{89FAEB78-1E72-4FD4-9362-1988DBA4A44B}"/>
    <dgm:cxn modelId="{CD8EFA84-DEAD-41F8-BA75-0D74316225F3}" type="presOf" srcId="{B9236531-7D8F-45C2-B33B-67293D811DC4}" destId="{046CDB2B-3314-4C90-B69D-DACE186D5D9F}" srcOrd="0" destOrd="3" presId="urn:microsoft.com/office/officeart/2005/8/layout/bList2"/>
    <dgm:cxn modelId="{B9898934-8D9E-444C-BEA0-E2177871C03E}" type="presOf" srcId="{53AC7344-FF49-4AA6-A61A-659F31B58562}" destId="{8C92AB8B-8B08-4FD0-AA63-5DFB018BB5DC}" srcOrd="0" destOrd="0" presId="urn:microsoft.com/office/officeart/2005/8/layout/bList2"/>
    <dgm:cxn modelId="{42CAE503-D859-459E-B768-C72D2BBCB74C}" srcId="{4563B2AD-3502-413E-9350-4AAD61094804}" destId="{A33FC34A-2AD2-4263-8515-3C451365D58A}" srcOrd="0" destOrd="0" parTransId="{B556F658-6BDB-41D4-BAEA-99536E642035}" sibTransId="{B606D431-646B-48EE-B91E-83E55FAF643E}"/>
    <dgm:cxn modelId="{DB3B13B0-018F-4636-AF89-CD55B3D493E3}" type="presOf" srcId="{98C718E5-D27C-4711-9DF8-D75B9D96323C}" destId="{D3BDCC3A-609D-4BED-9A64-8764214FA421}" srcOrd="0" destOrd="1" presId="urn:microsoft.com/office/officeart/2005/8/layout/bList2"/>
    <dgm:cxn modelId="{3199F233-E088-44C9-A608-0AB4BDEFFBF7}" type="presOf" srcId="{6AC62FF2-A83C-4792-BADF-43F9C614D77E}" destId="{C87CB97A-51A7-49CC-9B5C-AB0FA8FF2BD5}" srcOrd="1" destOrd="0" presId="urn:microsoft.com/office/officeart/2005/8/layout/bList2"/>
    <dgm:cxn modelId="{7B26D0F1-5A3D-47D6-BAAD-C04497AFD44A}" srcId="{6AC62FF2-A83C-4792-BADF-43F9C614D77E}" destId="{B9236531-7D8F-45C2-B33B-67293D811DC4}" srcOrd="3" destOrd="0" parTransId="{7B4D6505-1273-4B6A-9545-88622A331D44}" sibTransId="{FBE26210-610C-4580-AA20-40013AD3D12F}"/>
    <dgm:cxn modelId="{3EEBA8F7-DEED-4790-ADC5-C4ACFBEDA111}" type="presOf" srcId="{61F77BF7-832C-401B-989F-596A5FEB0A88}" destId="{EF1EC0EC-ACCA-4F3E-BBD2-429BC6930BAD}" srcOrd="0" destOrd="2" presId="urn:microsoft.com/office/officeart/2005/8/layout/bList2"/>
    <dgm:cxn modelId="{49C83283-5F15-42FB-ADF2-666A23461621}" type="presOf" srcId="{BC6A81B0-23A6-4937-9AA5-E918B3BE03C7}" destId="{E04AFDD9-61A8-4CB9-BDF9-6F9FE86F4527}" srcOrd="0" destOrd="0" presId="urn:microsoft.com/office/officeart/2005/8/layout/bList2"/>
    <dgm:cxn modelId="{411B21A7-EA1C-4AA9-B6BF-CC345F217920}" type="presOf" srcId="{6DF9AF7A-3BB0-4122-B8B8-3210588F8231}" destId="{7BB4C9C3-80BD-42BF-8DA4-FFD825AA0BF3}" srcOrd="0" destOrd="0" presId="urn:microsoft.com/office/officeart/2005/8/layout/bList2"/>
    <dgm:cxn modelId="{BED3E4BB-FBA2-40D0-8E66-B362007763C8}" srcId="{CB395F7A-D10A-41BD-9FB6-346925296B9E}" destId="{E02715C9-1085-4D24-8C9C-532C18BF3596}" srcOrd="1" destOrd="0" parTransId="{7BA26B55-C979-449D-A942-9EEF2CFE4D13}" sibTransId="{E141FE9B-9128-438E-80C4-4DD8CBBEFFF7}"/>
    <dgm:cxn modelId="{E945F388-E63A-46E8-A380-F23C42C4C5B6}" type="presOf" srcId="{84E284D0-0EAD-4ECF-81A3-D3435F7F70C6}" destId="{02BB7563-6945-41B1-BB94-C3C46FAEE117}" srcOrd="0" destOrd="0" presId="urn:microsoft.com/office/officeart/2005/8/layout/bList2"/>
    <dgm:cxn modelId="{AFC69102-EAA4-4A56-BB01-6D59F504304E}" type="presOf" srcId="{E141FE9B-9128-438E-80C4-4DD8CBBEFFF7}" destId="{90137CC7-531D-40AC-AA4C-B35998EBC2B6}" srcOrd="0" destOrd="0" presId="urn:microsoft.com/office/officeart/2005/8/layout/bList2"/>
    <dgm:cxn modelId="{0A4F123A-D92E-425B-AEA0-558D463D0364}" type="presOf" srcId="{FC525F7E-A074-489E-98C2-2B1B80265E84}" destId="{B397F9EB-DADA-4CD3-AA58-BB2A2D2EC6BC}" srcOrd="0" destOrd="0" presId="urn:microsoft.com/office/officeart/2005/8/layout/bList2"/>
    <dgm:cxn modelId="{68C97814-30D7-45A9-8637-51BC4885DA87}" srcId="{6AC62FF2-A83C-4792-BADF-43F9C614D77E}" destId="{D011D654-412A-450B-9A3D-D69E45922651}" srcOrd="0" destOrd="0" parTransId="{71B0AE53-3C97-4603-B444-C0684B07373B}" sibTransId="{D3012FE1-0F9F-4FA4-ACE8-F12C8B883053}"/>
    <dgm:cxn modelId="{01D68357-06CA-4F71-B7D5-3BA95B11857E}" srcId="{4563B2AD-3502-413E-9350-4AAD61094804}" destId="{D560E47A-125D-4962-9614-5943DFB184C3}" srcOrd="2" destOrd="0" parTransId="{261F1AB5-33A1-40D7-96EC-C9D7D291CF5E}" sibTransId="{0FFE5A55-3E64-4246-A6F5-D65AD66259A0}"/>
    <dgm:cxn modelId="{54CE5360-23AD-4BAB-B252-B37D264A0295}" srcId="{5B326D2E-234D-46E1-A71B-7A66EB47EDDE}" destId="{6DF9AF7A-3BB0-4122-B8B8-3210588F8231}" srcOrd="0" destOrd="0" parTransId="{A45B708C-609A-4DBA-8039-B6E04DE66C2A}" sibTransId="{00C38600-AAB5-46A2-A46F-7292FE99603D}"/>
    <dgm:cxn modelId="{B7404F65-2DB7-40CE-8350-F80BCFC28A32}" type="presOf" srcId="{CB395F7A-D10A-41BD-9FB6-346925296B9E}" destId="{20C7F1BD-7286-437F-AE81-EC307859C566}" srcOrd="0" destOrd="0" presId="urn:microsoft.com/office/officeart/2005/8/layout/bList2"/>
    <dgm:cxn modelId="{0E83DBE1-95DF-42A3-A30B-1854396C890E}" type="presOf" srcId="{AE2EB4FC-0552-4A16-93DF-BD8381F52AD8}" destId="{B6739EC4-C9FC-4179-B410-EFC4CF8679A8}" srcOrd="1" destOrd="0" presId="urn:microsoft.com/office/officeart/2005/8/layout/bList2"/>
    <dgm:cxn modelId="{3143B92E-9BEB-49EC-B13C-6DF0868FFA1C}" type="presOf" srcId="{D4006D3B-4BF2-474A-9574-0AE3D87DBE8D}" destId="{C5DA16EC-D47B-4C4E-8BAA-3B31A02A6692}" srcOrd="0" destOrd="0"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AE349791-B471-496D-9B9A-5EAF954AC8AC}" type="presParOf" srcId="{20C7F1BD-7286-437F-AE81-EC307859C566}" destId="{E9FB570E-91D7-4975-9009-A608169167F0}" srcOrd="0" destOrd="0" presId="urn:microsoft.com/office/officeart/2005/8/layout/bList2"/>
    <dgm:cxn modelId="{E58CF370-06A6-4879-AC8F-3B0AEA2FF1DE}" type="presParOf" srcId="{E9FB570E-91D7-4975-9009-A608169167F0}" destId="{02BB7563-6945-41B1-BB94-C3C46FAEE117}" srcOrd="0" destOrd="0" presId="urn:microsoft.com/office/officeart/2005/8/layout/bList2"/>
    <dgm:cxn modelId="{6F225C3E-D889-4A9E-8C30-5D2575E98946}" type="presParOf" srcId="{E9FB570E-91D7-4975-9009-A608169167F0}" destId="{A6D45BBF-60D0-4BD5-B3EA-4608F99C6D34}" srcOrd="1" destOrd="0" presId="urn:microsoft.com/office/officeart/2005/8/layout/bList2"/>
    <dgm:cxn modelId="{D42C6161-159E-4235-9292-2311A7C1B9AE}" type="presParOf" srcId="{E9FB570E-91D7-4975-9009-A608169167F0}" destId="{97DFBBFF-1866-48BA-BF56-C227A3D95395}" srcOrd="2" destOrd="0" presId="urn:microsoft.com/office/officeart/2005/8/layout/bList2"/>
    <dgm:cxn modelId="{730CCDFD-DC0F-4EC3-9E36-758638EA9594}" type="presParOf" srcId="{E9FB570E-91D7-4975-9009-A608169167F0}" destId="{93D4522A-42E7-4BFA-BC19-CE52737DBBEF}" srcOrd="3" destOrd="0" presId="urn:microsoft.com/office/officeart/2005/8/layout/bList2"/>
    <dgm:cxn modelId="{98B82684-7ED1-4B7B-9DD7-AB2663A98040}" type="presParOf" srcId="{20C7F1BD-7286-437F-AE81-EC307859C566}" destId="{7D9BC2A3-F532-493A-866A-D16B55D3BA79}" srcOrd="1" destOrd="0" presId="urn:microsoft.com/office/officeart/2005/8/layout/bList2"/>
    <dgm:cxn modelId="{5A1F0CF6-6AF0-4A14-ADEA-14DE00913626}" type="presParOf" srcId="{20C7F1BD-7286-437F-AE81-EC307859C566}" destId="{1521361C-A626-4A11-8E56-A7D5A787EF3B}" srcOrd="2" destOrd="0" presId="urn:microsoft.com/office/officeart/2005/8/layout/bList2"/>
    <dgm:cxn modelId="{DB00E179-242B-42DD-A05E-1387FBD350BB}" type="presParOf" srcId="{1521361C-A626-4A11-8E56-A7D5A787EF3B}" destId="{9467F0CA-B5E4-4594-A4A8-AB921191E1A2}" srcOrd="0" destOrd="0" presId="urn:microsoft.com/office/officeart/2005/8/layout/bList2"/>
    <dgm:cxn modelId="{B9853288-3A00-473D-AB35-E994F3D5F89D}" type="presParOf" srcId="{1521361C-A626-4A11-8E56-A7D5A787EF3B}" destId="{2522ECF1-C11C-4847-B53D-6A50EC5A5AEF}" srcOrd="1" destOrd="0" presId="urn:microsoft.com/office/officeart/2005/8/layout/bList2"/>
    <dgm:cxn modelId="{924FEC26-40CD-4124-BD33-0F5CF3750F26}" type="presParOf" srcId="{1521361C-A626-4A11-8E56-A7D5A787EF3B}" destId="{BD878991-9DF9-4FA4-87CD-249F968A3E16}" srcOrd="2" destOrd="0" presId="urn:microsoft.com/office/officeart/2005/8/layout/bList2"/>
    <dgm:cxn modelId="{F873134F-96BB-4D70-8382-F60AFEDD80A7}" type="presParOf" srcId="{1521361C-A626-4A11-8E56-A7D5A787EF3B}" destId="{01821EA0-4925-4CFC-9F16-CFF515D7FA44}" srcOrd="3" destOrd="0" presId="urn:microsoft.com/office/officeart/2005/8/layout/bList2"/>
    <dgm:cxn modelId="{35C5FF30-78A1-4E3B-BAE5-763438B34D66}" type="presParOf" srcId="{20C7F1BD-7286-437F-AE81-EC307859C566}" destId="{90137CC7-531D-40AC-AA4C-B35998EBC2B6}" srcOrd="3" destOrd="0" presId="urn:microsoft.com/office/officeart/2005/8/layout/bList2"/>
    <dgm:cxn modelId="{8A7ECB57-3885-4F6E-92AD-70AA6F395507}" type="presParOf" srcId="{20C7F1BD-7286-437F-AE81-EC307859C566}" destId="{28967A94-F3DE-4C5C-B4C0-AB425CBD863C}" srcOrd="4" destOrd="0" presId="urn:microsoft.com/office/officeart/2005/8/layout/bList2"/>
    <dgm:cxn modelId="{965356BA-47EA-4763-A18A-267649B90AEF}" type="presParOf" srcId="{28967A94-F3DE-4C5C-B4C0-AB425CBD863C}" destId="{9DC53521-C7A1-46CF-997E-61A06D20D4E9}" srcOrd="0" destOrd="0" presId="urn:microsoft.com/office/officeart/2005/8/layout/bList2"/>
    <dgm:cxn modelId="{F67D1A0B-49C3-4A4B-9C92-F523DF779ADE}" type="presParOf" srcId="{28967A94-F3DE-4C5C-B4C0-AB425CBD863C}" destId="{BDCEE8B8-F460-4D0D-887F-CCDEE989D7BE}" srcOrd="1" destOrd="0" presId="urn:microsoft.com/office/officeart/2005/8/layout/bList2"/>
    <dgm:cxn modelId="{FE37670E-CCC1-4833-BE8B-170A2AD653DD}" type="presParOf" srcId="{28967A94-F3DE-4C5C-B4C0-AB425CBD863C}" destId="{D747E609-25B2-403C-9574-71D236D1D520}" srcOrd="2" destOrd="0" presId="urn:microsoft.com/office/officeart/2005/8/layout/bList2"/>
    <dgm:cxn modelId="{F930070A-9C66-4816-AF37-A526625AFC16}" type="presParOf" srcId="{28967A94-F3DE-4C5C-B4C0-AB425CBD863C}" destId="{18C798D0-6F74-4B82-80F6-D40F61CCB79D}" srcOrd="3" destOrd="0" presId="urn:microsoft.com/office/officeart/2005/8/layout/bList2"/>
    <dgm:cxn modelId="{D67C779E-E29C-4D87-8EFA-B8017C88BFFE}" type="presParOf" srcId="{20C7F1BD-7286-437F-AE81-EC307859C566}" destId="{B397F9EB-DADA-4CD3-AA58-BB2A2D2EC6BC}" srcOrd="5" destOrd="0" presId="urn:microsoft.com/office/officeart/2005/8/layout/bList2"/>
    <dgm:cxn modelId="{2F57BE7C-7BCD-4CC7-A43D-2AB0055EB957}" type="presParOf" srcId="{20C7F1BD-7286-437F-AE81-EC307859C566}" destId="{EF660411-77EC-4F7F-8453-78FF3BAE0FF5}" srcOrd="6" destOrd="0" presId="urn:microsoft.com/office/officeart/2005/8/layout/bList2"/>
    <dgm:cxn modelId="{FA36269B-672F-448F-AA53-6A059196DFCD}" type="presParOf" srcId="{EF660411-77EC-4F7F-8453-78FF3BAE0FF5}" destId="{D3BDCC3A-609D-4BED-9A64-8764214FA421}" srcOrd="0" destOrd="0" presId="urn:microsoft.com/office/officeart/2005/8/layout/bList2"/>
    <dgm:cxn modelId="{30AF068B-DB58-4284-BFA9-4C3B36E7AC9F}" type="presParOf" srcId="{EF660411-77EC-4F7F-8453-78FF3BAE0FF5}" destId="{2A1CC0D0-674C-4B9F-95D0-FEE48A5752B4}" srcOrd="1" destOrd="0" presId="urn:microsoft.com/office/officeart/2005/8/layout/bList2"/>
    <dgm:cxn modelId="{6CDBB1A9-8CA4-4872-A6E7-320A9E70EE63}" type="presParOf" srcId="{EF660411-77EC-4F7F-8453-78FF3BAE0FF5}" destId="{B6739EC4-C9FC-4179-B410-EFC4CF8679A8}" srcOrd="2" destOrd="0" presId="urn:microsoft.com/office/officeart/2005/8/layout/bList2"/>
    <dgm:cxn modelId="{5CDBDBCC-5A0D-4B38-B7C1-8AEEA4CF4691}" type="presParOf" srcId="{EF660411-77EC-4F7F-8453-78FF3BAE0FF5}" destId="{7F54C572-4FDC-47A3-9D3D-609DA72EEF61}" srcOrd="3" destOrd="0" presId="urn:microsoft.com/office/officeart/2005/8/layout/bList2"/>
    <dgm:cxn modelId="{F13A6092-5D09-430D-8590-176F5F3777E4}" type="presParOf" srcId="{20C7F1BD-7286-437F-AE81-EC307859C566}" destId="{C5DA16EC-D47B-4C4E-8BAA-3B31A02A6692}" srcOrd="7" destOrd="0" presId="urn:microsoft.com/office/officeart/2005/8/layout/bList2"/>
    <dgm:cxn modelId="{FAA7F1DC-CB60-4279-AB1D-2B82F10DCC8F}" type="presParOf" srcId="{20C7F1BD-7286-437F-AE81-EC307859C566}" destId="{1EA422DC-395B-47BB-BDCD-856B9FD688A4}" srcOrd="8" destOrd="0" presId="urn:microsoft.com/office/officeart/2005/8/layout/bList2"/>
    <dgm:cxn modelId="{DDCB936C-776A-4A48-A27D-916CAFA544BB}" type="presParOf" srcId="{1EA422DC-395B-47BB-BDCD-856B9FD688A4}" destId="{EF1EC0EC-ACCA-4F3E-BBD2-429BC6930BAD}" srcOrd="0" destOrd="0" presId="urn:microsoft.com/office/officeart/2005/8/layout/bList2"/>
    <dgm:cxn modelId="{C031BC2A-4733-4E7F-9725-1240328BFA59}" type="presParOf" srcId="{1EA422DC-395B-47BB-BDCD-856B9FD688A4}" destId="{4D4B8EE3-3B2B-48A2-84D0-DD2CA0032897}" srcOrd="1" destOrd="0" presId="urn:microsoft.com/office/officeart/2005/8/layout/bList2"/>
    <dgm:cxn modelId="{295407A8-85B9-44AE-AD6D-21221A8EA1C9}" type="presParOf" srcId="{1EA422DC-395B-47BB-BDCD-856B9FD688A4}" destId="{5E2DC079-9CA9-419E-A557-E6052F87BB18}" srcOrd="2" destOrd="0" presId="urn:microsoft.com/office/officeart/2005/8/layout/bList2"/>
    <dgm:cxn modelId="{1858EF15-92C9-49D0-9406-AAC80AC49D24}" type="presParOf" srcId="{1EA422DC-395B-47BB-BDCD-856B9FD688A4}" destId="{1788F6BE-761C-4752-BA6E-89E611087BC3}" srcOrd="3" destOrd="0" presId="urn:microsoft.com/office/officeart/2005/8/layout/bList2"/>
    <dgm:cxn modelId="{E8F402F9-948E-4323-9ADE-88C3DD2F0FA7}" type="presParOf" srcId="{20C7F1BD-7286-437F-AE81-EC307859C566}" destId="{E04AFDD9-61A8-4CB9-BDF9-6F9FE86F4527}" srcOrd="9" destOrd="0" presId="urn:microsoft.com/office/officeart/2005/8/layout/bList2"/>
    <dgm:cxn modelId="{2AA000A5-4100-4E5F-8153-14E823DF510B}" type="presParOf" srcId="{20C7F1BD-7286-437F-AE81-EC307859C566}" destId="{01019915-EE40-4CEC-8315-BFD2182F3DFF}" srcOrd="10" destOrd="0" presId="urn:microsoft.com/office/officeart/2005/8/layout/bList2"/>
    <dgm:cxn modelId="{EFE59997-5172-4BFE-8252-06ADEDF84649}" type="presParOf" srcId="{01019915-EE40-4CEC-8315-BFD2182F3DFF}" destId="{00099410-0EDD-4F07-96D3-55D6B91598A9}" srcOrd="0" destOrd="0" presId="urn:microsoft.com/office/officeart/2005/8/layout/bList2"/>
    <dgm:cxn modelId="{B5572970-6ADB-42A3-B15B-021B3B3FD054}" type="presParOf" srcId="{01019915-EE40-4CEC-8315-BFD2182F3DFF}" destId="{F32F19E3-EB11-4EE1-8DC3-5812D76BA65E}" srcOrd="1" destOrd="0" presId="urn:microsoft.com/office/officeart/2005/8/layout/bList2"/>
    <dgm:cxn modelId="{241A822C-4E69-49DD-9883-4455F7E8A85A}" type="presParOf" srcId="{01019915-EE40-4CEC-8315-BFD2182F3DFF}" destId="{E5EE5259-1313-4785-92D9-FB7F53440941}" srcOrd="2" destOrd="0" presId="urn:microsoft.com/office/officeart/2005/8/layout/bList2"/>
    <dgm:cxn modelId="{8D2C556F-B9D4-4016-BEE1-1F1541D028BC}" type="presParOf" srcId="{01019915-EE40-4CEC-8315-BFD2182F3DFF}" destId="{E8C27B0C-3912-4923-87EF-03DD9E1041E7}" srcOrd="3" destOrd="0" presId="urn:microsoft.com/office/officeart/2005/8/layout/bList2"/>
    <dgm:cxn modelId="{694FEE4F-7453-415E-AEB7-78117311236D}" type="presParOf" srcId="{20C7F1BD-7286-437F-AE81-EC307859C566}" destId="{05541C7F-D035-4482-91A2-214AF4250A09}" srcOrd="11" destOrd="0" presId="urn:microsoft.com/office/officeart/2005/8/layout/bList2"/>
    <dgm:cxn modelId="{7B72C003-54B8-4D79-8C32-BE0A2E2DF2C8}" type="presParOf" srcId="{20C7F1BD-7286-437F-AE81-EC307859C566}" destId="{C9D3ED59-5883-403B-AA06-64287DA44B89}" srcOrd="12" destOrd="0" presId="urn:microsoft.com/office/officeart/2005/8/layout/bList2"/>
    <dgm:cxn modelId="{6FA4DD17-716E-44B6-B1F5-3BC4999774FD}" type="presParOf" srcId="{C9D3ED59-5883-403B-AA06-64287DA44B89}" destId="{046CDB2B-3314-4C90-B69D-DACE186D5D9F}" srcOrd="0" destOrd="0" presId="urn:microsoft.com/office/officeart/2005/8/layout/bList2"/>
    <dgm:cxn modelId="{462AFC33-7C17-4545-AF7F-888D4EF85816}" type="presParOf" srcId="{C9D3ED59-5883-403B-AA06-64287DA44B89}" destId="{049EABD2-69C2-4AA1-9F13-F1755A2CB097}" srcOrd="1" destOrd="0" presId="urn:microsoft.com/office/officeart/2005/8/layout/bList2"/>
    <dgm:cxn modelId="{466B74BD-0CB0-4530-9116-50ED0A397F3C}" type="presParOf" srcId="{C9D3ED59-5883-403B-AA06-64287DA44B89}" destId="{C87CB97A-51A7-49CC-9B5C-AB0FA8FF2BD5}" srcOrd="2" destOrd="0" presId="urn:microsoft.com/office/officeart/2005/8/layout/bList2"/>
    <dgm:cxn modelId="{231237EA-BCB9-4B6B-8D81-7BCBA1F13E32}" type="presParOf" srcId="{C9D3ED59-5883-403B-AA06-64287DA44B89}" destId="{87A8E913-4666-43ED-87F8-96AFB3D94C94}" srcOrd="3" destOrd="0" presId="urn:microsoft.com/office/officeart/2005/8/layout/bList2"/>
    <dgm:cxn modelId="{BBF2D47E-03A2-4130-AB79-D41AF1521068}" type="presParOf" srcId="{20C7F1BD-7286-437F-AE81-EC307859C566}" destId="{8C92AB8B-8B08-4FD0-AA63-5DFB018BB5DC}" srcOrd="13" destOrd="0" presId="urn:microsoft.com/office/officeart/2005/8/layout/bList2"/>
    <dgm:cxn modelId="{3B67E5C4-0B48-4CF3-9684-1AAC9F4A295E}" type="presParOf" srcId="{20C7F1BD-7286-437F-AE81-EC307859C566}" destId="{3382006A-02A0-4401-9B1E-9CFA2FAABB9F}" srcOrd="14" destOrd="0" presId="urn:microsoft.com/office/officeart/2005/8/layout/bList2"/>
    <dgm:cxn modelId="{13BC2B9F-B737-4275-81B2-FCC7C7B91481}" type="presParOf" srcId="{3382006A-02A0-4401-9B1E-9CFA2FAABB9F}" destId="{7BB4C9C3-80BD-42BF-8DA4-FFD825AA0BF3}" srcOrd="0" destOrd="0" presId="urn:microsoft.com/office/officeart/2005/8/layout/bList2"/>
    <dgm:cxn modelId="{D7760AED-A15A-49D7-AA45-D71A3DFAAEA8}" type="presParOf" srcId="{3382006A-02A0-4401-9B1E-9CFA2FAABB9F}" destId="{E5BA63BE-929F-4EAC-9579-43250A288C21}" srcOrd="1" destOrd="0" presId="urn:microsoft.com/office/officeart/2005/8/layout/bList2"/>
    <dgm:cxn modelId="{7A0977AA-1A51-46AE-9B8F-62959011D800}" type="presParOf" srcId="{3382006A-02A0-4401-9B1E-9CFA2FAABB9F}" destId="{8D51B864-37A3-4D0C-8DC3-37BCAAE63FFE}" srcOrd="2" destOrd="0" presId="urn:microsoft.com/office/officeart/2005/8/layout/bList2"/>
    <dgm:cxn modelId="{0CDAEA0F-621E-438B-BF86-DDAC045D6B51}" type="presParOf" srcId="{3382006A-02A0-4401-9B1E-9CFA2FAABB9F}" destId="{536D9DBF-D17D-4B67-B9E2-A22CDF828DC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395F7A-D10A-41BD-9FB6-346925296B9E}" type="doc">
      <dgm:prSet loTypeId="urn:microsoft.com/office/officeart/2005/8/layout/bList2" loCatId="list" qsTypeId="urn:microsoft.com/office/officeart/2005/8/quickstyle/3d2" qsCatId="3D" csTypeId="urn:microsoft.com/office/officeart/2005/8/colors/colorful5" csCatId="colorful" phldr="1"/>
      <dgm:spPr/>
      <dgm:t>
        <a:bodyPr/>
        <a:lstStyle/>
        <a:p>
          <a:endParaRPr lang="es-ES"/>
        </a:p>
      </dgm:t>
    </dgm:pt>
    <dgm:pt modelId="{A55CD827-7257-4BA6-AB6C-42AEF005D59C}">
      <dgm:prSet/>
      <dgm:spPr/>
      <dgm:t>
        <a:bodyPr/>
        <a:lstStyle/>
        <a:p>
          <a:pPr algn="l"/>
          <a:r>
            <a:rPr lang="es-CO" b="1"/>
            <a:t>CAMBIO DE  COBERTURA</a:t>
          </a:r>
          <a:endParaRPr lang="es-ES" b="1" dirty="0"/>
        </a:p>
      </dgm:t>
    </dgm:pt>
    <dgm:pt modelId="{100BC01F-41B0-43EC-9F98-813E9994508A}" type="parTrans" cxnId="{6A3F9819-C2B8-4E06-A5AD-8B8B53A10C74}">
      <dgm:prSet/>
      <dgm:spPr/>
      <dgm:t>
        <a:bodyPr/>
        <a:lstStyle/>
        <a:p>
          <a:endParaRPr lang="es-ES">
            <a:solidFill>
              <a:schemeClr val="tx1"/>
            </a:solidFill>
          </a:endParaRPr>
        </a:p>
      </dgm:t>
    </dgm:pt>
    <dgm:pt modelId="{7BD2A81E-7070-4DB9-9BFA-3E06040678A7}" type="sibTrans" cxnId="{6A3F9819-C2B8-4E06-A5AD-8B8B53A10C74}">
      <dgm:prSet/>
      <dgm:spPr/>
      <dgm:t>
        <a:bodyPr/>
        <a:lstStyle/>
        <a:p>
          <a:endParaRPr lang="es-ES">
            <a:solidFill>
              <a:schemeClr val="tx1"/>
            </a:solidFill>
          </a:endParaRPr>
        </a:p>
      </dgm:t>
    </dgm:pt>
    <dgm:pt modelId="{E02715C9-1085-4D24-8C9C-532C18BF3596}">
      <dgm:prSet/>
      <dgm:spPr/>
      <dgm:t>
        <a:bodyPr/>
        <a:lstStyle/>
        <a:p>
          <a:pPr algn="l"/>
          <a:r>
            <a:rPr lang="es-CO" b="1"/>
            <a:t>INTEGRIDAD ECOLÓGICA</a:t>
          </a:r>
          <a:endParaRPr lang="es-ES" b="1" dirty="0"/>
        </a:p>
      </dgm:t>
    </dgm:pt>
    <dgm:pt modelId="{7BA26B55-C979-449D-A942-9EEF2CFE4D13}" type="parTrans" cxnId="{BED3E4BB-FBA2-40D0-8E66-B362007763C8}">
      <dgm:prSet/>
      <dgm:spPr/>
      <dgm:t>
        <a:bodyPr/>
        <a:lstStyle/>
        <a:p>
          <a:endParaRPr lang="es-ES">
            <a:solidFill>
              <a:schemeClr val="tx1"/>
            </a:solidFill>
          </a:endParaRPr>
        </a:p>
      </dgm:t>
    </dgm:pt>
    <dgm:pt modelId="{E141FE9B-9128-438E-80C4-4DD8CBBEFFF7}" type="sibTrans" cxnId="{BED3E4BB-FBA2-40D0-8E66-B362007763C8}">
      <dgm:prSet/>
      <dgm:spPr/>
      <dgm:t>
        <a:bodyPr/>
        <a:lstStyle/>
        <a:p>
          <a:endParaRPr lang="es-ES">
            <a:solidFill>
              <a:schemeClr val="tx1"/>
            </a:solidFill>
          </a:endParaRPr>
        </a:p>
      </dgm:t>
    </dgm:pt>
    <dgm:pt modelId="{410420C2-E512-4B85-A3D2-8130FCFF1188}">
      <dgm:prSet/>
      <dgm:spPr/>
      <dgm:t>
        <a:bodyPr/>
        <a:lstStyle/>
        <a:p>
          <a:pPr algn="l"/>
          <a:r>
            <a:rPr lang="es-CO" b="1"/>
            <a:t>APROPIACIÓN DE AGUA</a:t>
          </a:r>
          <a:endParaRPr lang="es-ES" b="1" dirty="0"/>
        </a:p>
      </dgm:t>
    </dgm:pt>
    <dgm:pt modelId="{26D5D7E4-3BE9-4CAC-B83C-7B7FFE77F7F5}" type="parTrans" cxnId="{13C12FF7-D3C8-48E0-9828-33FDE4AA8D4D}">
      <dgm:prSet/>
      <dgm:spPr/>
      <dgm:t>
        <a:bodyPr/>
        <a:lstStyle/>
        <a:p>
          <a:endParaRPr lang="es-ES">
            <a:solidFill>
              <a:schemeClr val="tx1"/>
            </a:solidFill>
          </a:endParaRPr>
        </a:p>
      </dgm:t>
    </dgm:pt>
    <dgm:pt modelId="{FC525F7E-A074-489E-98C2-2B1B80265E84}" type="sibTrans" cxnId="{13C12FF7-D3C8-48E0-9828-33FDE4AA8D4D}">
      <dgm:prSet/>
      <dgm:spPr/>
      <dgm:t>
        <a:bodyPr/>
        <a:lstStyle/>
        <a:p>
          <a:endParaRPr lang="es-ES">
            <a:solidFill>
              <a:schemeClr val="tx1"/>
            </a:solidFill>
          </a:endParaRPr>
        </a:p>
      </dgm:t>
    </dgm:pt>
    <dgm:pt modelId="{84E284D0-0EAD-4ECF-81A3-D3435F7F70C6}">
      <dgm:prSet/>
      <dgm:spPr/>
      <dgm:t>
        <a:bodyPr/>
        <a:lstStyle/>
        <a:p>
          <a:pPr algn="l"/>
          <a:r>
            <a:rPr lang="es-CO" b="0"/>
            <a:t>Cambio de cobertura</a:t>
          </a:r>
          <a:endParaRPr lang="es-ES" b="0" dirty="0"/>
        </a:p>
      </dgm:t>
    </dgm:pt>
    <dgm:pt modelId="{9CBA36C9-7E96-43AD-9274-91E09052CF13}" type="parTrans" cxnId="{48FC78A2-B61B-40B0-BC3F-3FEE5D9926F9}">
      <dgm:prSet/>
      <dgm:spPr/>
      <dgm:t>
        <a:bodyPr/>
        <a:lstStyle/>
        <a:p>
          <a:endParaRPr lang="es-ES">
            <a:solidFill>
              <a:schemeClr val="tx1"/>
            </a:solidFill>
          </a:endParaRPr>
        </a:p>
      </dgm:t>
    </dgm:pt>
    <dgm:pt modelId="{59ADA98D-EAC4-4807-854E-FBC3929AEAA1}" type="sibTrans" cxnId="{48FC78A2-B61B-40B0-BC3F-3FEE5D9926F9}">
      <dgm:prSet/>
      <dgm:spPr/>
      <dgm:t>
        <a:bodyPr/>
        <a:lstStyle/>
        <a:p>
          <a:endParaRPr lang="es-ES">
            <a:solidFill>
              <a:schemeClr val="tx1"/>
            </a:solidFill>
          </a:endParaRPr>
        </a:p>
      </dgm:t>
    </dgm:pt>
    <dgm:pt modelId="{5DD60538-D906-4E85-A6B8-B7336D568FE5}">
      <dgm:prSet/>
      <dgm:spPr/>
      <dgm:t>
        <a:bodyPr/>
        <a:lstStyle/>
        <a:p>
          <a:pPr algn="l"/>
          <a:r>
            <a:rPr lang="es-CO" b="0"/>
            <a:t>Conectividad estructural de las coberturas naturales.</a:t>
          </a:r>
          <a:endParaRPr lang="es-ES" b="0" dirty="0"/>
        </a:p>
      </dgm:t>
    </dgm:pt>
    <dgm:pt modelId="{6896518B-B051-4606-8412-387E9124AFD4}" type="parTrans" cxnId="{69000C30-73CD-4176-8710-24D8EA013D08}">
      <dgm:prSet/>
      <dgm:spPr/>
      <dgm:t>
        <a:bodyPr/>
        <a:lstStyle/>
        <a:p>
          <a:endParaRPr lang="es-ES">
            <a:solidFill>
              <a:schemeClr val="tx1"/>
            </a:solidFill>
          </a:endParaRPr>
        </a:p>
      </dgm:t>
    </dgm:pt>
    <dgm:pt modelId="{04B005BE-662F-4F78-9BEF-DB82CFEB9000}" type="sibTrans" cxnId="{69000C30-73CD-4176-8710-24D8EA013D08}">
      <dgm:prSet/>
      <dgm:spPr/>
      <dgm:t>
        <a:bodyPr/>
        <a:lstStyle/>
        <a:p>
          <a:endParaRPr lang="es-ES">
            <a:solidFill>
              <a:schemeClr val="tx1"/>
            </a:solidFill>
          </a:endParaRPr>
        </a:p>
      </dgm:t>
    </dgm:pt>
    <dgm:pt modelId="{4DDCD1F9-8184-4860-9F01-CEC387D1D965}">
      <dgm:prSet/>
      <dgm:spPr/>
      <dgm:t>
        <a:bodyPr/>
        <a:lstStyle/>
        <a:p>
          <a:pPr algn="l"/>
          <a:r>
            <a:rPr lang="es-ES" b="0"/>
            <a:t>Apropiación de agua</a:t>
          </a:r>
          <a:endParaRPr lang="es-ES" b="0" dirty="0"/>
        </a:p>
      </dgm:t>
    </dgm:pt>
    <dgm:pt modelId="{6465C1CF-5FDF-4533-AED4-7514A0DC470F}" type="parTrans" cxnId="{5FF3F620-44AB-4E5E-B7A5-DD7ABA61949A}">
      <dgm:prSet/>
      <dgm:spPr/>
      <dgm:t>
        <a:bodyPr/>
        <a:lstStyle/>
        <a:p>
          <a:endParaRPr lang="es-ES">
            <a:solidFill>
              <a:schemeClr val="tx1"/>
            </a:solidFill>
          </a:endParaRPr>
        </a:p>
      </dgm:t>
    </dgm:pt>
    <dgm:pt modelId="{F12A7B17-9D3F-4198-B9B4-1A607BDDF1C1}" type="sibTrans" cxnId="{5FF3F620-44AB-4E5E-B7A5-DD7ABA61949A}">
      <dgm:prSet/>
      <dgm:spPr/>
      <dgm:t>
        <a:bodyPr/>
        <a:lstStyle/>
        <a:p>
          <a:endParaRPr lang="es-ES">
            <a:solidFill>
              <a:schemeClr val="tx1"/>
            </a:solidFill>
          </a:endParaRPr>
        </a:p>
      </dgm:t>
    </dgm:pt>
    <dgm:pt modelId="{8ECA4F0A-9E8A-4BF1-BF6D-42174A5230BC}">
      <dgm:prSet/>
      <dgm:spPr/>
      <dgm:t>
        <a:bodyPr/>
        <a:lstStyle/>
        <a:p>
          <a:pPr algn="l"/>
          <a:r>
            <a:rPr lang="es-ES" b="1"/>
            <a:t>VARIACIÓN DEL CONTENIDO ESTIMADO DE CARBONO</a:t>
          </a:r>
          <a:endParaRPr lang="es-ES" b="1" dirty="0"/>
        </a:p>
      </dgm:t>
    </dgm:pt>
    <dgm:pt modelId="{EDDA80BC-ECB5-4652-834B-978622D4C012}" type="parTrans" cxnId="{50DF8902-0F21-44A0-AABA-075BECF75D4A}">
      <dgm:prSet/>
      <dgm:spPr/>
      <dgm:t>
        <a:bodyPr/>
        <a:lstStyle/>
        <a:p>
          <a:endParaRPr lang="es-CO">
            <a:solidFill>
              <a:schemeClr val="tx1"/>
            </a:solidFill>
          </a:endParaRPr>
        </a:p>
      </dgm:t>
    </dgm:pt>
    <dgm:pt modelId="{D2DA223E-C0B9-459B-ADF3-53C61242CEBC}" type="sibTrans" cxnId="{50DF8902-0F21-44A0-AABA-075BECF75D4A}">
      <dgm:prSet/>
      <dgm:spPr/>
      <dgm:t>
        <a:bodyPr/>
        <a:lstStyle/>
        <a:p>
          <a:endParaRPr lang="es-CO">
            <a:solidFill>
              <a:schemeClr val="tx1"/>
            </a:solidFill>
          </a:endParaRPr>
        </a:p>
      </dgm:t>
    </dgm:pt>
    <dgm:pt modelId="{2CBFBAE1-12F7-4A02-94DD-8A65FFB9873E}">
      <dgm:prSet/>
      <dgm:spPr/>
      <dgm:t>
        <a:bodyPr/>
        <a:lstStyle/>
        <a:p>
          <a:pPr algn="l"/>
          <a:r>
            <a:rPr lang="es-ES" b="0"/>
            <a:t>Variación del contenido estimado de carbono</a:t>
          </a:r>
          <a:endParaRPr lang="es-ES" b="0" dirty="0"/>
        </a:p>
      </dgm:t>
    </dgm:pt>
    <dgm:pt modelId="{6C508FA4-11D2-4ED8-A317-097293E48C0A}" type="parTrans" cxnId="{CAB23F38-FF82-4F0D-85C0-379FFFBBD449}">
      <dgm:prSet/>
      <dgm:spPr/>
      <dgm:t>
        <a:bodyPr/>
        <a:lstStyle/>
        <a:p>
          <a:endParaRPr lang="es-CO">
            <a:solidFill>
              <a:schemeClr val="tx1"/>
            </a:solidFill>
          </a:endParaRPr>
        </a:p>
      </dgm:t>
    </dgm:pt>
    <dgm:pt modelId="{EC9436CD-DED7-4341-BBCE-D4E50CDBCBB6}" type="sibTrans" cxnId="{CAB23F38-FF82-4F0D-85C0-379FFFBBD449}">
      <dgm:prSet/>
      <dgm:spPr/>
      <dgm:t>
        <a:bodyPr/>
        <a:lstStyle/>
        <a:p>
          <a:endParaRPr lang="es-CO">
            <a:solidFill>
              <a:schemeClr val="tx1"/>
            </a:solidFill>
          </a:endParaRPr>
        </a:p>
      </dgm:t>
    </dgm:pt>
    <dgm:pt modelId="{D74E86B7-08F5-4B56-AF89-5E015AB1A155}">
      <dgm:prSet/>
      <dgm:spPr/>
      <dgm:t>
        <a:bodyPr/>
        <a:lstStyle/>
        <a:p>
          <a:pPr algn="l"/>
          <a:r>
            <a:rPr lang="es-ES" b="0" dirty="0"/>
            <a:t>Índice de naturalidad.</a:t>
          </a:r>
        </a:p>
      </dgm:t>
    </dgm:pt>
    <dgm:pt modelId="{1A1E7A27-89CE-4068-935C-854FF64BC459}" type="parTrans" cxnId="{9022274A-24F9-411E-9B37-E8860E910FB4}">
      <dgm:prSet/>
      <dgm:spPr/>
      <dgm:t>
        <a:bodyPr/>
        <a:lstStyle/>
        <a:p>
          <a:endParaRPr lang="es-CO">
            <a:solidFill>
              <a:schemeClr val="tx1"/>
            </a:solidFill>
          </a:endParaRPr>
        </a:p>
      </dgm:t>
    </dgm:pt>
    <dgm:pt modelId="{CFCC3239-83C8-4D23-9263-CA9D8D5A1FE0}" type="sibTrans" cxnId="{9022274A-24F9-411E-9B37-E8860E910FB4}">
      <dgm:prSet/>
      <dgm:spPr/>
      <dgm:t>
        <a:bodyPr/>
        <a:lstStyle/>
        <a:p>
          <a:endParaRPr lang="es-CO">
            <a:solidFill>
              <a:schemeClr val="tx1"/>
            </a:solidFill>
          </a:endParaRPr>
        </a:p>
      </dgm:t>
    </dgm:pt>
    <dgm:pt modelId="{796F9301-A433-48C1-8917-0A07AC66BC10}">
      <dgm:prSet/>
      <dgm:spPr/>
      <dgm:t>
        <a:bodyPr/>
        <a:lstStyle/>
        <a:p>
          <a:pPr algn="l"/>
          <a:r>
            <a:rPr lang="es-ES" b="0"/>
            <a:t>Áreas de concentración de especies sensibles.</a:t>
          </a:r>
          <a:endParaRPr lang="es-ES" b="0" dirty="0"/>
        </a:p>
      </dgm:t>
    </dgm:pt>
    <dgm:pt modelId="{DAD13D39-1757-49CE-BC1A-19A7D5F2F6F4}" type="parTrans" cxnId="{8EF77131-5EE2-4232-A83B-D9E569B29CFD}">
      <dgm:prSet/>
      <dgm:spPr/>
      <dgm:t>
        <a:bodyPr/>
        <a:lstStyle/>
        <a:p>
          <a:endParaRPr lang="es-CO">
            <a:solidFill>
              <a:schemeClr val="tx1"/>
            </a:solidFill>
          </a:endParaRPr>
        </a:p>
      </dgm:t>
    </dgm:pt>
    <dgm:pt modelId="{0E134ECF-1FD3-4594-B848-4EE18058E137}" type="sibTrans" cxnId="{8EF77131-5EE2-4232-A83B-D9E569B29CFD}">
      <dgm:prSet/>
      <dgm:spPr/>
      <dgm:t>
        <a:bodyPr/>
        <a:lstStyle/>
        <a:p>
          <a:endParaRPr lang="es-CO">
            <a:solidFill>
              <a:schemeClr val="tx1"/>
            </a:solidFill>
          </a:endParaRPr>
        </a:p>
      </dgm:t>
    </dgm:pt>
    <dgm:pt modelId="{9B7FBE96-3292-4F76-9305-92FFDD5F6028}">
      <dgm:prSet/>
      <dgm:spPr/>
      <dgm:t>
        <a:bodyPr/>
        <a:lstStyle/>
        <a:p>
          <a:pPr algn="l"/>
          <a:endParaRPr lang="es-ES" b="0" dirty="0">
            <a:solidFill>
              <a:schemeClr val="tx1"/>
            </a:solidFill>
          </a:endParaRPr>
        </a:p>
      </dgm:t>
    </dgm:pt>
    <dgm:pt modelId="{4D25BF00-FFF5-4816-ABE8-A085ED158BEC}" type="parTrans" cxnId="{1BC9FC34-94A4-4779-8371-332FA9103C6E}">
      <dgm:prSet/>
      <dgm:spPr/>
      <dgm:t>
        <a:bodyPr/>
        <a:lstStyle/>
        <a:p>
          <a:endParaRPr lang="es-CO">
            <a:solidFill>
              <a:schemeClr val="tx1"/>
            </a:solidFill>
          </a:endParaRPr>
        </a:p>
      </dgm:t>
    </dgm:pt>
    <dgm:pt modelId="{4F95B207-B57D-455D-AB87-76FA79FA3713}" type="sibTrans" cxnId="{1BC9FC34-94A4-4779-8371-332FA9103C6E}">
      <dgm:prSet/>
      <dgm:spPr/>
      <dgm:t>
        <a:bodyPr/>
        <a:lstStyle/>
        <a:p>
          <a:endParaRPr lang="es-CO">
            <a:solidFill>
              <a:schemeClr val="tx1"/>
            </a:solidFill>
          </a:endParaRPr>
        </a:p>
      </dgm:t>
    </dgm:pt>
    <dgm:pt modelId="{20C7F1BD-7286-437F-AE81-EC307859C566}" type="pres">
      <dgm:prSet presAssocID="{CB395F7A-D10A-41BD-9FB6-346925296B9E}" presName="diagram" presStyleCnt="0">
        <dgm:presLayoutVars>
          <dgm:dir/>
          <dgm:animLvl val="lvl"/>
          <dgm:resizeHandles val="exact"/>
        </dgm:presLayoutVars>
      </dgm:prSet>
      <dgm:spPr/>
      <dgm:t>
        <a:bodyPr/>
        <a:lstStyle/>
        <a:p>
          <a:endParaRPr lang="es-CO"/>
        </a:p>
      </dgm:t>
    </dgm:pt>
    <dgm:pt modelId="{E9FB570E-91D7-4975-9009-A608169167F0}" type="pres">
      <dgm:prSet presAssocID="{A55CD827-7257-4BA6-AB6C-42AEF005D59C}" presName="compNode" presStyleCnt="0"/>
      <dgm:spPr/>
    </dgm:pt>
    <dgm:pt modelId="{02BB7563-6945-41B1-BB94-C3C46FAEE117}" type="pres">
      <dgm:prSet presAssocID="{A55CD827-7257-4BA6-AB6C-42AEF005D59C}" presName="childRect" presStyleLbl="bgAcc1" presStyleIdx="0" presStyleCnt="4">
        <dgm:presLayoutVars>
          <dgm:bulletEnabled val="1"/>
        </dgm:presLayoutVars>
      </dgm:prSet>
      <dgm:spPr/>
      <dgm:t>
        <a:bodyPr/>
        <a:lstStyle/>
        <a:p>
          <a:endParaRPr lang="es-CO"/>
        </a:p>
      </dgm:t>
    </dgm:pt>
    <dgm:pt modelId="{A6D45BBF-60D0-4BD5-B3EA-4608F99C6D34}" type="pres">
      <dgm:prSet presAssocID="{A55CD827-7257-4BA6-AB6C-42AEF005D59C}" presName="parentText" presStyleLbl="node1" presStyleIdx="0" presStyleCnt="0">
        <dgm:presLayoutVars>
          <dgm:chMax val="0"/>
          <dgm:bulletEnabled val="1"/>
        </dgm:presLayoutVars>
      </dgm:prSet>
      <dgm:spPr/>
      <dgm:t>
        <a:bodyPr/>
        <a:lstStyle/>
        <a:p>
          <a:endParaRPr lang="es-CO"/>
        </a:p>
      </dgm:t>
    </dgm:pt>
    <dgm:pt modelId="{97DFBBFF-1866-48BA-BF56-C227A3D95395}" type="pres">
      <dgm:prSet presAssocID="{A55CD827-7257-4BA6-AB6C-42AEF005D59C}" presName="parentRect" presStyleLbl="alignNode1" presStyleIdx="0" presStyleCnt="4"/>
      <dgm:spPr/>
      <dgm:t>
        <a:bodyPr/>
        <a:lstStyle/>
        <a:p>
          <a:endParaRPr lang="es-CO"/>
        </a:p>
      </dgm:t>
    </dgm:pt>
    <dgm:pt modelId="{93D4522A-42E7-4BFA-BC19-CE52737DBBEF}" type="pres">
      <dgm:prSet presAssocID="{A55CD827-7257-4BA6-AB6C-42AEF005D59C}" presName="adorn" presStyleLbl="fgAccFollow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7D9BC2A3-F532-493A-866A-D16B55D3BA79}" type="pres">
      <dgm:prSet presAssocID="{7BD2A81E-7070-4DB9-9BFA-3E06040678A7}" presName="sibTrans" presStyleLbl="sibTrans2D1" presStyleIdx="0" presStyleCnt="0"/>
      <dgm:spPr/>
      <dgm:t>
        <a:bodyPr/>
        <a:lstStyle/>
        <a:p>
          <a:endParaRPr lang="es-CO"/>
        </a:p>
      </dgm:t>
    </dgm:pt>
    <dgm:pt modelId="{1521361C-A626-4A11-8E56-A7D5A787EF3B}" type="pres">
      <dgm:prSet presAssocID="{E02715C9-1085-4D24-8C9C-532C18BF3596}" presName="compNode" presStyleCnt="0"/>
      <dgm:spPr/>
    </dgm:pt>
    <dgm:pt modelId="{9467F0CA-B5E4-4594-A4A8-AB921191E1A2}" type="pres">
      <dgm:prSet presAssocID="{E02715C9-1085-4D24-8C9C-532C18BF3596}" presName="childRect" presStyleLbl="bgAcc1" presStyleIdx="1" presStyleCnt="4" custLinFactNeighborX="1010">
        <dgm:presLayoutVars>
          <dgm:bulletEnabled val="1"/>
        </dgm:presLayoutVars>
      </dgm:prSet>
      <dgm:spPr/>
      <dgm:t>
        <a:bodyPr/>
        <a:lstStyle/>
        <a:p>
          <a:endParaRPr lang="es-CO"/>
        </a:p>
      </dgm:t>
    </dgm:pt>
    <dgm:pt modelId="{2522ECF1-C11C-4847-B53D-6A50EC5A5AEF}" type="pres">
      <dgm:prSet presAssocID="{E02715C9-1085-4D24-8C9C-532C18BF3596}" presName="parentText" presStyleLbl="node1" presStyleIdx="0" presStyleCnt="0">
        <dgm:presLayoutVars>
          <dgm:chMax val="0"/>
          <dgm:bulletEnabled val="1"/>
        </dgm:presLayoutVars>
      </dgm:prSet>
      <dgm:spPr/>
      <dgm:t>
        <a:bodyPr/>
        <a:lstStyle/>
        <a:p>
          <a:endParaRPr lang="es-CO"/>
        </a:p>
      </dgm:t>
    </dgm:pt>
    <dgm:pt modelId="{BD878991-9DF9-4FA4-87CD-249F968A3E16}" type="pres">
      <dgm:prSet presAssocID="{E02715C9-1085-4D24-8C9C-532C18BF3596}" presName="parentRect" presStyleLbl="alignNode1" presStyleIdx="1" presStyleCnt="4"/>
      <dgm:spPr/>
      <dgm:t>
        <a:bodyPr/>
        <a:lstStyle/>
        <a:p>
          <a:endParaRPr lang="es-CO"/>
        </a:p>
      </dgm:t>
    </dgm:pt>
    <dgm:pt modelId="{01821EA0-4925-4CFC-9F16-CFF515D7FA44}" type="pres">
      <dgm:prSet presAssocID="{E02715C9-1085-4D24-8C9C-532C18BF3596}" presName="adorn" presStyleLbl="fgAccFollow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90137CC7-531D-40AC-AA4C-B35998EBC2B6}" type="pres">
      <dgm:prSet presAssocID="{E141FE9B-9128-438E-80C4-4DD8CBBEFFF7}" presName="sibTrans" presStyleLbl="sibTrans2D1" presStyleIdx="0" presStyleCnt="0"/>
      <dgm:spPr/>
      <dgm:t>
        <a:bodyPr/>
        <a:lstStyle/>
        <a:p>
          <a:endParaRPr lang="es-CO"/>
        </a:p>
      </dgm:t>
    </dgm:pt>
    <dgm:pt modelId="{28967A94-F3DE-4C5C-B4C0-AB425CBD863C}" type="pres">
      <dgm:prSet presAssocID="{410420C2-E512-4B85-A3D2-8130FCFF1188}" presName="compNode" presStyleCnt="0"/>
      <dgm:spPr/>
    </dgm:pt>
    <dgm:pt modelId="{9DC53521-C7A1-46CF-997E-61A06D20D4E9}" type="pres">
      <dgm:prSet presAssocID="{410420C2-E512-4B85-A3D2-8130FCFF1188}" presName="childRect" presStyleLbl="bgAcc1" presStyleIdx="2" presStyleCnt="4" custScaleY="37545">
        <dgm:presLayoutVars>
          <dgm:bulletEnabled val="1"/>
        </dgm:presLayoutVars>
      </dgm:prSet>
      <dgm:spPr/>
      <dgm:t>
        <a:bodyPr/>
        <a:lstStyle/>
        <a:p>
          <a:endParaRPr lang="es-CO"/>
        </a:p>
      </dgm:t>
    </dgm:pt>
    <dgm:pt modelId="{BDCEE8B8-F460-4D0D-887F-CCDEE989D7BE}" type="pres">
      <dgm:prSet presAssocID="{410420C2-E512-4B85-A3D2-8130FCFF1188}" presName="parentText" presStyleLbl="node1" presStyleIdx="0" presStyleCnt="0">
        <dgm:presLayoutVars>
          <dgm:chMax val="0"/>
          <dgm:bulletEnabled val="1"/>
        </dgm:presLayoutVars>
      </dgm:prSet>
      <dgm:spPr/>
      <dgm:t>
        <a:bodyPr/>
        <a:lstStyle/>
        <a:p>
          <a:endParaRPr lang="es-CO"/>
        </a:p>
      </dgm:t>
    </dgm:pt>
    <dgm:pt modelId="{D747E609-25B2-403C-9574-71D236D1D520}" type="pres">
      <dgm:prSet presAssocID="{410420C2-E512-4B85-A3D2-8130FCFF1188}" presName="parentRect" presStyleLbl="alignNode1" presStyleIdx="2" presStyleCnt="4" custLinFactNeighborY="-69361"/>
      <dgm:spPr/>
      <dgm:t>
        <a:bodyPr/>
        <a:lstStyle/>
        <a:p>
          <a:endParaRPr lang="es-CO"/>
        </a:p>
      </dgm:t>
    </dgm:pt>
    <dgm:pt modelId="{18C798D0-6F74-4B82-80F6-D40F61CCB79D}" type="pres">
      <dgm:prSet presAssocID="{410420C2-E512-4B85-A3D2-8130FCFF1188}" presName="adorn" presStyleLbl="fgAccFollowNode1" presStyleIdx="2" presStyleCnt="4" custLinFactNeighborX="3348" custLinFactNeighborY="-63615"/>
      <dgm:spPr>
        <a:blipFill>
          <a:blip xmlns:r="http://schemas.openxmlformats.org/officeDocument/2006/relationships" r:embed="rId3">
            <a:extLst>
              <a:ext uri="{28A0092B-C50C-407E-A947-70E740481C1C}">
                <a14:useLocalDpi xmlns:a14="http://schemas.microsoft.com/office/drawing/2010/main" val="0"/>
              </a:ext>
            </a:extLst>
          </a:blip>
          <a:srcRect/>
          <a:stretch>
            <a:fillRect l="-48000" r="-48000"/>
          </a:stretch>
        </a:blipFill>
      </dgm:spPr>
    </dgm:pt>
    <dgm:pt modelId="{B397F9EB-DADA-4CD3-AA58-BB2A2D2EC6BC}" type="pres">
      <dgm:prSet presAssocID="{FC525F7E-A074-489E-98C2-2B1B80265E84}" presName="sibTrans" presStyleLbl="sibTrans2D1" presStyleIdx="0" presStyleCnt="0"/>
      <dgm:spPr/>
      <dgm:t>
        <a:bodyPr/>
        <a:lstStyle/>
        <a:p>
          <a:endParaRPr lang="es-CO"/>
        </a:p>
      </dgm:t>
    </dgm:pt>
    <dgm:pt modelId="{C6C27167-9D31-4231-8896-D06482910511}" type="pres">
      <dgm:prSet presAssocID="{8ECA4F0A-9E8A-4BF1-BF6D-42174A5230BC}" presName="compNode" presStyleCnt="0"/>
      <dgm:spPr/>
    </dgm:pt>
    <dgm:pt modelId="{75B4DD94-8D04-48B1-858C-520FB950DA21}" type="pres">
      <dgm:prSet presAssocID="{8ECA4F0A-9E8A-4BF1-BF6D-42174A5230BC}" presName="childRect" presStyleLbl="bgAcc1" presStyleIdx="3" presStyleCnt="4" custScaleY="37545">
        <dgm:presLayoutVars>
          <dgm:bulletEnabled val="1"/>
        </dgm:presLayoutVars>
      </dgm:prSet>
      <dgm:spPr/>
      <dgm:t>
        <a:bodyPr/>
        <a:lstStyle/>
        <a:p>
          <a:endParaRPr lang="es-CO"/>
        </a:p>
      </dgm:t>
    </dgm:pt>
    <dgm:pt modelId="{5A6037FC-0970-4D70-B814-8D2B5662CC87}" type="pres">
      <dgm:prSet presAssocID="{8ECA4F0A-9E8A-4BF1-BF6D-42174A5230BC}" presName="parentText" presStyleLbl="node1" presStyleIdx="0" presStyleCnt="0">
        <dgm:presLayoutVars>
          <dgm:chMax val="0"/>
          <dgm:bulletEnabled val="1"/>
        </dgm:presLayoutVars>
      </dgm:prSet>
      <dgm:spPr/>
      <dgm:t>
        <a:bodyPr/>
        <a:lstStyle/>
        <a:p>
          <a:endParaRPr lang="es-CO"/>
        </a:p>
      </dgm:t>
    </dgm:pt>
    <dgm:pt modelId="{57CE00EA-60E1-4B59-9338-DF6C58F95F85}" type="pres">
      <dgm:prSet presAssocID="{8ECA4F0A-9E8A-4BF1-BF6D-42174A5230BC}" presName="parentRect" presStyleLbl="alignNode1" presStyleIdx="3" presStyleCnt="4" custLinFactNeighborY="-69361"/>
      <dgm:spPr/>
      <dgm:t>
        <a:bodyPr/>
        <a:lstStyle/>
        <a:p>
          <a:endParaRPr lang="es-CO"/>
        </a:p>
      </dgm:t>
    </dgm:pt>
    <dgm:pt modelId="{0FD12213-793D-43D3-858C-16279626F160}" type="pres">
      <dgm:prSet presAssocID="{8ECA4F0A-9E8A-4BF1-BF6D-42174A5230BC}" presName="adorn" presStyleLbl="fgAccFollowNode1" presStyleIdx="3" presStyleCnt="4" custLinFactNeighborX="3348" custLinFactNeighborY="-63615"/>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Lst>
  <dgm:cxnLst>
    <dgm:cxn modelId="{09EB637F-1203-46D5-B712-047A59EC15B4}" type="presOf" srcId="{8ECA4F0A-9E8A-4BF1-BF6D-42174A5230BC}" destId="{57CE00EA-60E1-4B59-9338-DF6C58F95F85}" srcOrd="1" destOrd="0" presId="urn:microsoft.com/office/officeart/2005/8/layout/bList2"/>
    <dgm:cxn modelId="{DFC2F74C-908C-40F6-8645-D37602A6E6ED}" type="presOf" srcId="{FC525F7E-A074-489E-98C2-2B1B80265E84}" destId="{B397F9EB-DADA-4CD3-AA58-BB2A2D2EC6BC}" srcOrd="0" destOrd="0" presId="urn:microsoft.com/office/officeart/2005/8/layout/bList2"/>
    <dgm:cxn modelId="{4B26C659-C95B-4A35-A40B-7E10B95D3014}" type="presOf" srcId="{D74E86B7-08F5-4B56-AF89-5E015AB1A155}" destId="{9467F0CA-B5E4-4594-A4A8-AB921191E1A2}" srcOrd="0" destOrd="1" presId="urn:microsoft.com/office/officeart/2005/8/layout/bList2"/>
    <dgm:cxn modelId="{05D01220-EE37-4B75-B04B-A7219C3887C5}" type="presOf" srcId="{A55CD827-7257-4BA6-AB6C-42AEF005D59C}" destId="{97DFBBFF-1866-48BA-BF56-C227A3D95395}" srcOrd="1" destOrd="0" presId="urn:microsoft.com/office/officeart/2005/8/layout/bList2"/>
    <dgm:cxn modelId="{5FF3F620-44AB-4E5E-B7A5-DD7ABA61949A}" srcId="{410420C2-E512-4B85-A3D2-8130FCFF1188}" destId="{4DDCD1F9-8184-4860-9F01-CEC387D1D965}" srcOrd="0" destOrd="0" parTransId="{6465C1CF-5FDF-4533-AED4-7514A0DC470F}" sibTransId="{F12A7B17-9D3F-4198-B9B4-1A607BDDF1C1}"/>
    <dgm:cxn modelId="{2903F48F-7D97-490C-9BD2-755181A8D8F5}" type="presOf" srcId="{8ECA4F0A-9E8A-4BF1-BF6D-42174A5230BC}" destId="{5A6037FC-0970-4D70-B814-8D2B5662CC87}" srcOrd="0" destOrd="0" presId="urn:microsoft.com/office/officeart/2005/8/layout/bList2"/>
    <dgm:cxn modelId="{48FC78A2-B61B-40B0-BC3F-3FEE5D9926F9}" srcId="{A55CD827-7257-4BA6-AB6C-42AEF005D59C}" destId="{84E284D0-0EAD-4ECF-81A3-D3435F7F70C6}" srcOrd="0" destOrd="0" parTransId="{9CBA36C9-7E96-43AD-9274-91E09052CF13}" sibTransId="{59ADA98D-EAC4-4807-854E-FBC3929AEAA1}"/>
    <dgm:cxn modelId="{D4DDAA8A-72B0-4759-A844-8AA9F016300B}" type="presOf" srcId="{5DD60538-D906-4E85-A6B8-B7336D568FE5}" destId="{9467F0CA-B5E4-4594-A4A8-AB921191E1A2}" srcOrd="0" destOrd="0" presId="urn:microsoft.com/office/officeart/2005/8/layout/bList2"/>
    <dgm:cxn modelId="{29EDE5E7-2404-41AA-B519-84FDC6556A36}" type="presOf" srcId="{E02715C9-1085-4D24-8C9C-532C18BF3596}" destId="{BD878991-9DF9-4FA4-87CD-249F968A3E16}" srcOrd="1" destOrd="0" presId="urn:microsoft.com/office/officeart/2005/8/layout/bList2"/>
    <dgm:cxn modelId="{CAB23F38-FF82-4F0D-85C0-379FFFBBD449}" srcId="{8ECA4F0A-9E8A-4BF1-BF6D-42174A5230BC}" destId="{2CBFBAE1-12F7-4A02-94DD-8A65FFB9873E}" srcOrd="0" destOrd="0" parTransId="{6C508FA4-11D2-4ED8-A317-097293E48C0A}" sibTransId="{EC9436CD-DED7-4341-BBCE-D4E50CDBCBB6}"/>
    <dgm:cxn modelId="{8EF77131-5EE2-4232-A83B-D9E569B29CFD}" srcId="{E02715C9-1085-4D24-8C9C-532C18BF3596}" destId="{796F9301-A433-48C1-8917-0A07AC66BC10}" srcOrd="2" destOrd="0" parTransId="{DAD13D39-1757-49CE-BC1A-19A7D5F2F6F4}" sibTransId="{0E134ECF-1FD3-4594-B848-4EE18058E137}"/>
    <dgm:cxn modelId="{514D95CF-131D-4712-A867-3E30CEF05FCC}" type="presOf" srcId="{410420C2-E512-4B85-A3D2-8130FCFF1188}" destId="{D747E609-25B2-403C-9574-71D236D1D520}" srcOrd="1" destOrd="0" presId="urn:microsoft.com/office/officeart/2005/8/layout/bList2"/>
    <dgm:cxn modelId="{13C12FF7-D3C8-48E0-9828-33FDE4AA8D4D}" srcId="{CB395F7A-D10A-41BD-9FB6-346925296B9E}" destId="{410420C2-E512-4B85-A3D2-8130FCFF1188}" srcOrd="2" destOrd="0" parTransId="{26D5D7E4-3BE9-4CAC-B83C-7B7FFE77F7F5}" sibTransId="{FC525F7E-A074-489E-98C2-2B1B80265E84}"/>
    <dgm:cxn modelId="{10EEAF6C-DDEB-424A-93AF-FFBF3A2E2B0B}" type="presOf" srcId="{7BD2A81E-7070-4DB9-9BFA-3E06040678A7}" destId="{7D9BC2A3-F532-493A-866A-D16B55D3BA79}" srcOrd="0" destOrd="0" presId="urn:microsoft.com/office/officeart/2005/8/layout/bList2"/>
    <dgm:cxn modelId="{6A3F9819-C2B8-4E06-A5AD-8B8B53A10C74}" srcId="{CB395F7A-D10A-41BD-9FB6-346925296B9E}" destId="{A55CD827-7257-4BA6-AB6C-42AEF005D59C}" srcOrd="0" destOrd="0" parTransId="{100BC01F-41B0-43EC-9F98-813E9994508A}" sibTransId="{7BD2A81E-7070-4DB9-9BFA-3E06040678A7}"/>
    <dgm:cxn modelId="{69000C30-73CD-4176-8710-24D8EA013D08}" srcId="{E02715C9-1085-4D24-8C9C-532C18BF3596}" destId="{5DD60538-D906-4E85-A6B8-B7336D568FE5}" srcOrd="0" destOrd="0" parTransId="{6896518B-B051-4606-8412-387E9124AFD4}" sibTransId="{04B005BE-662F-4F78-9BEF-DB82CFEB9000}"/>
    <dgm:cxn modelId="{9022274A-24F9-411E-9B37-E8860E910FB4}" srcId="{E02715C9-1085-4D24-8C9C-532C18BF3596}" destId="{D74E86B7-08F5-4B56-AF89-5E015AB1A155}" srcOrd="1" destOrd="0" parTransId="{1A1E7A27-89CE-4068-935C-854FF64BC459}" sibTransId="{CFCC3239-83C8-4D23-9263-CA9D8D5A1FE0}"/>
    <dgm:cxn modelId="{5A3631E9-4ECB-4130-A87D-A4A7AB0D2D62}" type="presOf" srcId="{E141FE9B-9128-438E-80C4-4DD8CBBEFFF7}" destId="{90137CC7-531D-40AC-AA4C-B35998EBC2B6}" srcOrd="0" destOrd="0" presId="urn:microsoft.com/office/officeart/2005/8/layout/bList2"/>
    <dgm:cxn modelId="{804FE2D4-11B2-474D-9C22-83E10B7E79E8}" type="presOf" srcId="{796F9301-A433-48C1-8917-0A07AC66BC10}" destId="{9467F0CA-B5E4-4594-A4A8-AB921191E1A2}" srcOrd="0" destOrd="2" presId="urn:microsoft.com/office/officeart/2005/8/layout/bList2"/>
    <dgm:cxn modelId="{50DF8902-0F21-44A0-AABA-075BECF75D4A}" srcId="{CB395F7A-D10A-41BD-9FB6-346925296B9E}" destId="{8ECA4F0A-9E8A-4BF1-BF6D-42174A5230BC}" srcOrd="3" destOrd="0" parTransId="{EDDA80BC-ECB5-4652-834B-978622D4C012}" sibTransId="{D2DA223E-C0B9-459B-ADF3-53C61242CEBC}"/>
    <dgm:cxn modelId="{5C3AF03B-AA01-4DE9-A782-4B2E5D594D20}" type="presOf" srcId="{A55CD827-7257-4BA6-AB6C-42AEF005D59C}" destId="{A6D45BBF-60D0-4BD5-B3EA-4608F99C6D34}" srcOrd="0" destOrd="0" presId="urn:microsoft.com/office/officeart/2005/8/layout/bList2"/>
    <dgm:cxn modelId="{EB9972EB-D8B6-4913-9FEB-9A4D30E9F2FD}" type="presOf" srcId="{E02715C9-1085-4D24-8C9C-532C18BF3596}" destId="{2522ECF1-C11C-4847-B53D-6A50EC5A5AEF}" srcOrd="0" destOrd="0" presId="urn:microsoft.com/office/officeart/2005/8/layout/bList2"/>
    <dgm:cxn modelId="{F6870787-B898-4EB8-8F3D-71AEC4B9B8A3}" type="presOf" srcId="{4DDCD1F9-8184-4860-9F01-CEC387D1D965}" destId="{9DC53521-C7A1-46CF-997E-61A06D20D4E9}" srcOrd="0" destOrd="0" presId="urn:microsoft.com/office/officeart/2005/8/layout/bList2"/>
    <dgm:cxn modelId="{BED3E4BB-FBA2-40D0-8E66-B362007763C8}" srcId="{CB395F7A-D10A-41BD-9FB6-346925296B9E}" destId="{E02715C9-1085-4D24-8C9C-532C18BF3596}" srcOrd="1" destOrd="0" parTransId="{7BA26B55-C979-449D-A942-9EEF2CFE4D13}" sibTransId="{E141FE9B-9128-438E-80C4-4DD8CBBEFFF7}"/>
    <dgm:cxn modelId="{986D0477-16E2-469A-A6E7-1D83C150734A}" type="presOf" srcId="{2CBFBAE1-12F7-4A02-94DD-8A65FFB9873E}" destId="{75B4DD94-8D04-48B1-858C-520FB950DA21}" srcOrd="0" destOrd="0" presId="urn:microsoft.com/office/officeart/2005/8/layout/bList2"/>
    <dgm:cxn modelId="{1BC9FC34-94A4-4779-8371-332FA9103C6E}" srcId="{A55CD827-7257-4BA6-AB6C-42AEF005D59C}" destId="{9B7FBE96-3292-4F76-9305-92FFDD5F6028}" srcOrd="1" destOrd="0" parTransId="{4D25BF00-FFF5-4816-ABE8-A085ED158BEC}" sibTransId="{4F95B207-B57D-455D-AB87-76FA79FA3713}"/>
    <dgm:cxn modelId="{CE9AA629-6855-4CC7-83F9-99584EDB004D}" type="presOf" srcId="{9B7FBE96-3292-4F76-9305-92FFDD5F6028}" destId="{02BB7563-6945-41B1-BB94-C3C46FAEE117}" srcOrd="0" destOrd="1" presId="urn:microsoft.com/office/officeart/2005/8/layout/bList2"/>
    <dgm:cxn modelId="{55D24EF1-FFEC-4106-B433-5592D32ECBE5}" type="presOf" srcId="{CB395F7A-D10A-41BD-9FB6-346925296B9E}" destId="{20C7F1BD-7286-437F-AE81-EC307859C566}" srcOrd="0" destOrd="0" presId="urn:microsoft.com/office/officeart/2005/8/layout/bList2"/>
    <dgm:cxn modelId="{B4E81C52-C530-4805-9352-95E63E8E89C8}" type="presOf" srcId="{84E284D0-0EAD-4ECF-81A3-D3435F7F70C6}" destId="{02BB7563-6945-41B1-BB94-C3C46FAEE117}" srcOrd="0" destOrd="0" presId="urn:microsoft.com/office/officeart/2005/8/layout/bList2"/>
    <dgm:cxn modelId="{EDCD7B9E-E83C-4B5E-B364-86ED12983F30}" type="presOf" srcId="{410420C2-E512-4B85-A3D2-8130FCFF1188}" destId="{BDCEE8B8-F460-4D0D-887F-CCDEE989D7BE}" srcOrd="0" destOrd="0" presId="urn:microsoft.com/office/officeart/2005/8/layout/bList2"/>
    <dgm:cxn modelId="{2E01A4E9-757B-4E32-B338-556E36E831D5}" type="presParOf" srcId="{20C7F1BD-7286-437F-AE81-EC307859C566}" destId="{E9FB570E-91D7-4975-9009-A608169167F0}" srcOrd="0" destOrd="0" presId="urn:microsoft.com/office/officeart/2005/8/layout/bList2"/>
    <dgm:cxn modelId="{51250D98-1C18-4F13-9A12-0D0B3E9C510F}" type="presParOf" srcId="{E9FB570E-91D7-4975-9009-A608169167F0}" destId="{02BB7563-6945-41B1-BB94-C3C46FAEE117}" srcOrd="0" destOrd="0" presId="urn:microsoft.com/office/officeart/2005/8/layout/bList2"/>
    <dgm:cxn modelId="{0FBC54E1-F369-4F25-A648-285C991C3923}" type="presParOf" srcId="{E9FB570E-91D7-4975-9009-A608169167F0}" destId="{A6D45BBF-60D0-4BD5-B3EA-4608F99C6D34}" srcOrd="1" destOrd="0" presId="urn:microsoft.com/office/officeart/2005/8/layout/bList2"/>
    <dgm:cxn modelId="{CE4AC95A-9BE1-46B8-BF90-02AD033D013F}" type="presParOf" srcId="{E9FB570E-91D7-4975-9009-A608169167F0}" destId="{97DFBBFF-1866-48BA-BF56-C227A3D95395}" srcOrd="2" destOrd="0" presId="urn:microsoft.com/office/officeart/2005/8/layout/bList2"/>
    <dgm:cxn modelId="{4473854D-3BAF-4181-888C-A48FE3CAACA6}" type="presParOf" srcId="{E9FB570E-91D7-4975-9009-A608169167F0}" destId="{93D4522A-42E7-4BFA-BC19-CE52737DBBEF}" srcOrd="3" destOrd="0" presId="urn:microsoft.com/office/officeart/2005/8/layout/bList2"/>
    <dgm:cxn modelId="{72C081DD-722C-48D9-996C-89C710BEBDFC}" type="presParOf" srcId="{20C7F1BD-7286-437F-AE81-EC307859C566}" destId="{7D9BC2A3-F532-493A-866A-D16B55D3BA79}" srcOrd="1" destOrd="0" presId="urn:microsoft.com/office/officeart/2005/8/layout/bList2"/>
    <dgm:cxn modelId="{2DBB5D80-C12C-4583-9341-C9BB710756A7}" type="presParOf" srcId="{20C7F1BD-7286-437F-AE81-EC307859C566}" destId="{1521361C-A626-4A11-8E56-A7D5A787EF3B}" srcOrd="2" destOrd="0" presId="urn:microsoft.com/office/officeart/2005/8/layout/bList2"/>
    <dgm:cxn modelId="{9C90598C-F531-4DC7-AC19-DA7B4817DE48}" type="presParOf" srcId="{1521361C-A626-4A11-8E56-A7D5A787EF3B}" destId="{9467F0CA-B5E4-4594-A4A8-AB921191E1A2}" srcOrd="0" destOrd="0" presId="urn:microsoft.com/office/officeart/2005/8/layout/bList2"/>
    <dgm:cxn modelId="{880075BB-2B11-4957-B8FB-AFEB43835B1D}" type="presParOf" srcId="{1521361C-A626-4A11-8E56-A7D5A787EF3B}" destId="{2522ECF1-C11C-4847-B53D-6A50EC5A5AEF}" srcOrd="1" destOrd="0" presId="urn:microsoft.com/office/officeart/2005/8/layout/bList2"/>
    <dgm:cxn modelId="{F3137C12-E5AF-4341-B153-DB987C29C712}" type="presParOf" srcId="{1521361C-A626-4A11-8E56-A7D5A787EF3B}" destId="{BD878991-9DF9-4FA4-87CD-249F968A3E16}" srcOrd="2" destOrd="0" presId="urn:microsoft.com/office/officeart/2005/8/layout/bList2"/>
    <dgm:cxn modelId="{B4DA7C38-4B29-498F-958C-26BA97B5701D}" type="presParOf" srcId="{1521361C-A626-4A11-8E56-A7D5A787EF3B}" destId="{01821EA0-4925-4CFC-9F16-CFF515D7FA44}" srcOrd="3" destOrd="0" presId="urn:microsoft.com/office/officeart/2005/8/layout/bList2"/>
    <dgm:cxn modelId="{93B4CB36-C74F-42D7-A7FD-B357036AC932}" type="presParOf" srcId="{20C7F1BD-7286-437F-AE81-EC307859C566}" destId="{90137CC7-531D-40AC-AA4C-B35998EBC2B6}" srcOrd="3" destOrd="0" presId="urn:microsoft.com/office/officeart/2005/8/layout/bList2"/>
    <dgm:cxn modelId="{DCB1F065-9730-4E03-96A9-0F3FCA7348F2}" type="presParOf" srcId="{20C7F1BD-7286-437F-AE81-EC307859C566}" destId="{28967A94-F3DE-4C5C-B4C0-AB425CBD863C}" srcOrd="4" destOrd="0" presId="urn:microsoft.com/office/officeart/2005/8/layout/bList2"/>
    <dgm:cxn modelId="{41DB0AA2-8EE1-4170-B170-332A0366BE9F}" type="presParOf" srcId="{28967A94-F3DE-4C5C-B4C0-AB425CBD863C}" destId="{9DC53521-C7A1-46CF-997E-61A06D20D4E9}" srcOrd="0" destOrd="0" presId="urn:microsoft.com/office/officeart/2005/8/layout/bList2"/>
    <dgm:cxn modelId="{7F1E9FFD-3A59-4989-97F2-94AB9F2267EB}" type="presParOf" srcId="{28967A94-F3DE-4C5C-B4C0-AB425CBD863C}" destId="{BDCEE8B8-F460-4D0D-887F-CCDEE989D7BE}" srcOrd="1" destOrd="0" presId="urn:microsoft.com/office/officeart/2005/8/layout/bList2"/>
    <dgm:cxn modelId="{5C2050B2-8F51-47DD-8382-F9DF56EAE0A9}" type="presParOf" srcId="{28967A94-F3DE-4C5C-B4C0-AB425CBD863C}" destId="{D747E609-25B2-403C-9574-71D236D1D520}" srcOrd="2" destOrd="0" presId="urn:microsoft.com/office/officeart/2005/8/layout/bList2"/>
    <dgm:cxn modelId="{E76D2FCB-40BD-46FE-8796-A948E29D7589}" type="presParOf" srcId="{28967A94-F3DE-4C5C-B4C0-AB425CBD863C}" destId="{18C798D0-6F74-4B82-80F6-D40F61CCB79D}" srcOrd="3" destOrd="0" presId="urn:microsoft.com/office/officeart/2005/8/layout/bList2"/>
    <dgm:cxn modelId="{29763A8C-4492-4389-94F9-B9D71138D8A7}" type="presParOf" srcId="{20C7F1BD-7286-437F-AE81-EC307859C566}" destId="{B397F9EB-DADA-4CD3-AA58-BB2A2D2EC6BC}" srcOrd="5" destOrd="0" presId="urn:microsoft.com/office/officeart/2005/8/layout/bList2"/>
    <dgm:cxn modelId="{3A960CC3-9A9A-44B4-9021-7D3D78E8FDF7}" type="presParOf" srcId="{20C7F1BD-7286-437F-AE81-EC307859C566}" destId="{C6C27167-9D31-4231-8896-D06482910511}" srcOrd="6" destOrd="0" presId="urn:microsoft.com/office/officeart/2005/8/layout/bList2"/>
    <dgm:cxn modelId="{EF65D453-41D0-4A20-A071-C8A415F89B7C}" type="presParOf" srcId="{C6C27167-9D31-4231-8896-D06482910511}" destId="{75B4DD94-8D04-48B1-858C-520FB950DA21}" srcOrd="0" destOrd="0" presId="urn:microsoft.com/office/officeart/2005/8/layout/bList2"/>
    <dgm:cxn modelId="{671D49ED-5B87-4416-917A-056A8CFDA074}" type="presParOf" srcId="{C6C27167-9D31-4231-8896-D06482910511}" destId="{5A6037FC-0970-4D70-B814-8D2B5662CC87}" srcOrd="1" destOrd="0" presId="urn:microsoft.com/office/officeart/2005/8/layout/bList2"/>
    <dgm:cxn modelId="{C3E08902-3C32-497E-AE9F-7D7CBEE4611D}" type="presParOf" srcId="{C6C27167-9D31-4231-8896-D06482910511}" destId="{57CE00EA-60E1-4B59-9338-DF6C58F95F85}" srcOrd="2" destOrd="0" presId="urn:microsoft.com/office/officeart/2005/8/layout/bList2"/>
    <dgm:cxn modelId="{41130B3F-5072-44F5-BD3B-C1CF344EFDFC}" type="presParOf" srcId="{C6C27167-9D31-4231-8896-D06482910511}" destId="{0FD12213-793D-43D3-858C-16279626F16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22F8A-BA83-41E0-825F-2A1230915538}" type="datetimeFigureOut">
              <a:rPr lang="es-CO" smtClean="0"/>
              <a:t>09/08/2017</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5B03B-3137-4F31-9637-437BE64379F2}" type="slidenum">
              <a:rPr lang="es-CO" smtClean="0"/>
              <a:t>‹Nº›</a:t>
            </a:fld>
            <a:endParaRPr lang="es-CO"/>
          </a:p>
        </p:txBody>
      </p:sp>
    </p:spTree>
    <p:extLst>
      <p:ext uri="{BB962C8B-B14F-4D97-AF65-F5344CB8AC3E}">
        <p14:creationId xmlns:p14="http://schemas.microsoft.com/office/powerpoint/2010/main" val="46665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t>4</a:t>
            </a:fld>
            <a:endParaRPr lang="es-ES"/>
          </a:p>
        </p:txBody>
      </p:sp>
    </p:spTree>
    <p:extLst>
      <p:ext uri="{BB962C8B-B14F-4D97-AF65-F5344CB8AC3E}">
        <p14:creationId xmlns:p14="http://schemas.microsoft.com/office/powerpoint/2010/main" val="89856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39</a:t>
            </a:fld>
            <a:endParaRPr lang="es-CO">
              <a:solidFill>
                <a:prstClr val="black"/>
              </a:solidFill>
            </a:endParaRPr>
          </a:p>
        </p:txBody>
      </p:sp>
    </p:spTree>
    <p:extLst>
      <p:ext uri="{BB962C8B-B14F-4D97-AF65-F5344CB8AC3E}">
        <p14:creationId xmlns:p14="http://schemas.microsoft.com/office/powerpoint/2010/main" val="2908358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b="1"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40</a:t>
            </a:fld>
            <a:endParaRPr lang="es-CO">
              <a:solidFill>
                <a:prstClr val="black"/>
              </a:solidFill>
            </a:endParaRPr>
          </a:p>
        </p:txBody>
      </p:sp>
    </p:spTree>
    <p:extLst>
      <p:ext uri="{BB962C8B-B14F-4D97-AF65-F5344CB8AC3E}">
        <p14:creationId xmlns:p14="http://schemas.microsoft.com/office/powerpoint/2010/main" val="10547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b="1"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41</a:t>
            </a:fld>
            <a:endParaRPr lang="es-CO">
              <a:solidFill>
                <a:prstClr val="black"/>
              </a:solidFill>
            </a:endParaRPr>
          </a:p>
        </p:txBody>
      </p:sp>
    </p:spTree>
    <p:extLst>
      <p:ext uri="{BB962C8B-B14F-4D97-AF65-F5344CB8AC3E}">
        <p14:creationId xmlns:p14="http://schemas.microsoft.com/office/powerpoint/2010/main" val="4033639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42</a:t>
            </a:fld>
            <a:endParaRPr lang="es-CO">
              <a:solidFill>
                <a:prstClr val="black"/>
              </a:solidFill>
            </a:endParaRPr>
          </a:p>
        </p:txBody>
      </p:sp>
    </p:spTree>
    <p:extLst>
      <p:ext uri="{BB962C8B-B14F-4D97-AF65-F5344CB8AC3E}">
        <p14:creationId xmlns:p14="http://schemas.microsoft.com/office/powerpoint/2010/main" val="416122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DB12B7A2-8920-BF43-BE9F-A1CF76849AED}" type="slidenum">
              <a:rPr lang="es-ES" smtClean="0">
                <a:solidFill>
                  <a:prstClr val="black"/>
                </a:solidFill>
              </a:rPr>
              <a:pPr/>
              <a:t>59</a:t>
            </a:fld>
            <a:endParaRPr lang="es-ES">
              <a:solidFill>
                <a:prstClr val="black"/>
              </a:solidFill>
            </a:endParaRPr>
          </a:p>
        </p:txBody>
      </p:sp>
    </p:spTree>
    <p:extLst>
      <p:ext uri="{BB962C8B-B14F-4D97-AF65-F5344CB8AC3E}">
        <p14:creationId xmlns:p14="http://schemas.microsoft.com/office/powerpoint/2010/main" val="3049887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60</a:t>
            </a:fld>
            <a:endParaRPr lang="es-CO">
              <a:solidFill>
                <a:prstClr val="black"/>
              </a:solidFill>
            </a:endParaRPr>
          </a:p>
        </p:txBody>
      </p:sp>
    </p:spTree>
    <p:extLst>
      <p:ext uri="{BB962C8B-B14F-4D97-AF65-F5344CB8AC3E}">
        <p14:creationId xmlns:p14="http://schemas.microsoft.com/office/powerpoint/2010/main" val="344564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CO" sz="1200" b="1" baseline="0" dirty="0" smtClean="0">
              <a:solidFill>
                <a:srgbClr val="FF0000"/>
              </a:solidFill>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429AE91E-4F4B-40F2-986D-183E30875138}" type="slidenum">
              <a:rPr lang="es-CO" smtClean="0">
                <a:solidFill>
                  <a:prstClr val="black"/>
                </a:solidFill>
              </a:rPr>
              <a:pPr/>
              <a:t>61</a:t>
            </a:fld>
            <a:endParaRPr lang="es-CO">
              <a:solidFill>
                <a:prstClr val="black"/>
              </a:solidFill>
            </a:endParaRPr>
          </a:p>
        </p:txBody>
      </p:sp>
    </p:spTree>
    <p:extLst>
      <p:ext uri="{BB962C8B-B14F-4D97-AF65-F5344CB8AC3E}">
        <p14:creationId xmlns:p14="http://schemas.microsoft.com/office/powerpoint/2010/main" val="130489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t>5</a:t>
            </a:fld>
            <a:endParaRPr lang="es-ES"/>
          </a:p>
        </p:txBody>
      </p:sp>
    </p:spTree>
    <p:extLst>
      <p:ext uri="{BB962C8B-B14F-4D97-AF65-F5344CB8AC3E}">
        <p14:creationId xmlns:p14="http://schemas.microsoft.com/office/powerpoint/2010/main" val="99592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pPr/>
              <a:t>12</a:t>
            </a:fld>
            <a:endParaRPr lang="es-ES"/>
          </a:p>
        </p:txBody>
      </p:sp>
    </p:spTree>
    <p:extLst>
      <p:ext uri="{BB962C8B-B14F-4D97-AF65-F5344CB8AC3E}">
        <p14:creationId xmlns:p14="http://schemas.microsoft.com/office/powerpoint/2010/main" val="170333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7ADEBF6-1E81-46BC-B823-3A76FD04C779}" type="slidenum">
              <a:rPr lang="es-ES" smtClean="0">
                <a:solidFill>
                  <a:prstClr val="black"/>
                </a:solidFill>
              </a:rPr>
              <a:pPr/>
              <a:t>33</a:t>
            </a:fld>
            <a:endParaRPr lang="es-ES">
              <a:solidFill>
                <a:prstClr val="black"/>
              </a:solidFill>
            </a:endParaRPr>
          </a:p>
        </p:txBody>
      </p:sp>
    </p:spTree>
    <p:extLst>
      <p:ext uri="{BB962C8B-B14F-4D97-AF65-F5344CB8AC3E}">
        <p14:creationId xmlns:p14="http://schemas.microsoft.com/office/powerpoint/2010/main" val="272843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34</a:t>
            </a:fld>
            <a:endParaRPr lang="es-CO">
              <a:solidFill>
                <a:prstClr val="black"/>
              </a:solidFill>
            </a:endParaRPr>
          </a:p>
        </p:txBody>
      </p:sp>
    </p:spTree>
    <p:extLst>
      <p:ext uri="{BB962C8B-B14F-4D97-AF65-F5344CB8AC3E}">
        <p14:creationId xmlns:p14="http://schemas.microsoft.com/office/powerpoint/2010/main" val="124764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b="1"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35</a:t>
            </a:fld>
            <a:endParaRPr lang="es-CO">
              <a:solidFill>
                <a:prstClr val="black"/>
              </a:solidFill>
            </a:endParaRPr>
          </a:p>
        </p:txBody>
      </p:sp>
    </p:spTree>
    <p:extLst>
      <p:ext uri="{BB962C8B-B14F-4D97-AF65-F5344CB8AC3E}">
        <p14:creationId xmlns:p14="http://schemas.microsoft.com/office/powerpoint/2010/main" val="357649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36</a:t>
            </a:fld>
            <a:endParaRPr lang="es-CO">
              <a:solidFill>
                <a:prstClr val="black"/>
              </a:solidFill>
            </a:endParaRPr>
          </a:p>
        </p:txBody>
      </p:sp>
    </p:spTree>
    <p:extLst>
      <p:ext uri="{BB962C8B-B14F-4D97-AF65-F5344CB8AC3E}">
        <p14:creationId xmlns:p14="http://schemas.microsoft.com/office/powerpoint/2010/main" val="57707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37</a:t>
            </a:fld>
            <a:endParaRPr lang="es-CO">
              <a:solidFill>
                <a:prstClr val="black"/>
              </a:solidFill>
            </a:endParaRPr>
          </a:p>
        </p:txBody>
      </p:sp>
    </p:spTree>
    <p:extLst>
      <p:ext uri="{BB962C8B-B14F-4D97-AF65-F5344CB8AC3E}">
        <p14:creationId xmlns:p14="http://schemas.microsoft.com/office/powerpoint/2010/main" val="304315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D3453311-0BFB-7840-A353-B53F568B770C}" type="slidenum">
              <a:rPr lang="es-CO">
                <a:solidFill>
                  <a:prstClr val="black"/>
                </a:solidFill>
              </a:rPr>
              <a:pPr>
                <a:defRPr/>
              </a:pPr>
              <a:t>38</a:t>
            </a:fld>
            <a:endParaRPr lang="es-CO">
              <a:solidFill>
                <a:prstClr val="black"/>
              </a:solidFill>
            </a:endParaRPr>
          </a:p>
        </p:txBody>
      </p:sp>
    </p:spTree>
    <p:extLst>
      <p:ext uri="{BB962C8B-B14F-4D97-AF65-F5344CB8AC3E}">
        <p14:creationId xmlns:p14="http://schemas.microsoft.com/office/powerpoint/2010/main" val="3451962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38D3B23B-50FF-455C-94A1-D96E3984CB43}" type="datetimeFigureOut">
              <a:rPr lang="es-ES" smtClean="0"/>
              <a:t>09/08/2017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45704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09/08/2017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57405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09/08/2017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54071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8D3B23B-50FF-455C-94A1-D96E3984CB43}" type="datetimeFigureOut">
              <a:rPr lang="es-ES" smtClean="0"/>
              <a:t>09/08/2017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428519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8D3B23B-50FF-455C-94A1-D96E3984CB43}" type="datetimeFigureOut">
              <a:rPr lang="es-ES" smtClean="0"/>
              <a:t>09/08/2017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50198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38D3B23B-50FF-455C-94A1-D96E3984CB43}" type="datetimeFigureOut">
              <a:rPr lang="es-ES" smtClean="0"/>
              <a:t>09/08/2017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10001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38D3B23B-50FF-455C-94A1-D96E3984CB43}" type="datetimeFigureOut">
              <a:rPr lang="es-ES" smtClean="0"/>
              <a:t>09/08/2017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421479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38D3B23B-50FF-455C-94A1-D96E3984CB43}" type="datetimeFigureOut">
              <a:rPr lang="es-ES" smtClean="0"/>
              <a:t>09/08/2017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9579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8D3B23B-50FF-455C-94A1-D96E3984CB43}" type="datetimeFigureOut">
              <a:rPr lang="es-ES" smtClean="0"/>
              <a:t>09/08/2017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351131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8D3B23B-50FF-455C-94A1-D96E3984CB43}" type="datetimeFigureOut">
              <a:rPr lang="es-ES" smtClean="0"/>
              <a:t>09/08/2017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25414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8D3B23B-50FF-455C-94A1-D96E3984CB43}" type="datetimeFigureOut">
              <a:rPr lang="es-ES" smtClean="0"/>
              <a:t>09/08/2017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0440E4E-8FE5-45A2-8EC1-07C92803E96C}" type="slidenum">
              <a:rPr lang="es-ES" smtClean="0"/>
              <a:t>‹Nº›</a:t>
            </a:fld>
            <a:endParaRPr lang="es-ES"/>
          </a:p>
        </p:txBody>
      </p:sp>
    </p:spTree>
    <p:extLst>
      <p:ext uri="{BB962C8B-B14F-4D97-AF65-F5344CB8AC3E}">
        <p14:creationId xmlns:p14="http://schemas.microsoft.com/office/powerpoint/2010/main" val="194799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3B23B-50FF-455C-94A1-D96E3984CB43}" type="datetimeFigureOut">
              <a:rPr lang="es-ES" smtClean="0"/>
              <a:t>09/08/2017</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40E4E-8FE5-45A2-8EC1-07C92803E96C}" type="slidenum">
              <a:rPr lang="es-ES" smtClean="0"/>
              <a:t>‹Nº›</a:t>
            </a:fld>
            <a:endParaRPr lang="es-ES"/>
          </a:p>
        </p:txBody>
      </p:sp>
    </p:spTree>
    <p:extLst>
      <p:ext uri="{BB962C8B-B14F-4D97-AF65-F5344CB8AC3E}">
        <p14:creationId xmlns:p14="http://schemas.microsoft.com/office/powerpoint/2010/main" val="2426221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1"/>
          <p:cNvSpPr txBox="1">
            <a:spLocks/>
          </p:cNvSpPr>
          <p:nvPr/>
        </p:nvSpPr>
        <p:spPr>
          <a:xfrm>
            <a:off x="0" y="1828800"/>
            <a:ext cx="4064000" cy="2827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smtClean="0">
                <a:solidFill>
                  <a:schemeClr val="bg1"/>
                </a:solidFill>
                <a:latin typeface="Century Gothic" panose="020B0502020202020204" pitchFamily="34" charset="0"/>
              </a:rPr>
              <a:t>OPTIMIZACIÓN DE PROCESOS DE ANÁLISIS ESPACIAL PARA LA PLANIFICACIÓN RURAL AGROPECUARIA</a:t>
            </a:r>
            <a:endParaRPr lang="es-CO" sz="2000" b="1" dirty="0">
              <a:solidFill>
                <a:schemeClr val="bg1"/>
              </a:solidFill>
              <a:latin typeface="Century Gothic" panose="020B0502020202020204" pitchFamily="34" charset="0"/>
            </a:endParaRPr>
          </a:p>
        </p:txBody>
      </p:sp>
      <p:sp>
        <p:nvSpPr>
          <p:cNvPr id="2" name="Rectángulo 1"/>
          <p:cNvSpPr/>
          <p:nvPr/>
        </p:nvSpPr>
        <p:spPr>
          <a:xfrm>
            <a:off x="8753475" y="6229350"/>
            <a:ext cx="66675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39821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633303" y="250412"/>
            <a:ext cx="6092007" cy="66767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1600" dirty="0">
                <a:solidFill>
                  <a:srgbClr val="00B050"/>
                </a:solidFill>
                <a:latin typeface="Century Gothic" panose="020B0502020202020204" pitchFamily="34" charset="0"/>
              </a:rPr>
              <a:t>Zonificación de aptitud</a:t>
            </a:r>
            <a: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t/>
            </a:r>
            <a:b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br>
            <a:r>
              <a:rPr lang="es-CO" sz="2000" b="1" dirty="0">
                <a:solidFill>
                  <a:srgbClr val="00B050"/>
                </a:solidFill>
                <a:latin typeface="Century Gothic" panose="020B0502020202020204" pitchFamily="34" charset="0"/>
              </a:rPr>
              <a:t>ANÁLISIS ESPACIAL</a:t>
            </a:r>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t="5285"/>
          <a:stretch/>
        </p:blipFill>
        <p:spPr>
          <a:xfrm>
            <a:off x="1132689" y="-5196"/>
            <a:ext cx="9765970" cy="6863196"/>
          </a:xfrm>
          <a:prstGeom prst="rect">
            <a:avLst/>
          </a:prstGeom>
        </p:spPr>
      </p:pic>
      <p:sp>
        <p:nvSpPr>
          <p:cNvPr id="4" name="Rectángulo 3"/>
          <p:cNvSpPr/>
          <p:nvPr/>
        </p:nvSpPr>
        <p:spPr>
          <a:xfrm>
            <a:off x="3286897" y="65746"/>
            <a:ext cx="6675416" cy="369332"/>
          </a:xfrm>
          <a:prstGeom prst="rect">
            <a:avLst/>
          </a:prstGeom>
        </p:spPr>
        <p:txBody>
          <a:bodyPr wrap="square">
            <a:spAutoFit/>
          </a:bodyPr>
          <a:lstStyle/>
          <a:p>
            <a:r>
              <a:rPr lang="es-CO" dirty="0">
                <a:solidFill>
                  <a:srgbClr val="00B050"/>
                </a:solidFill>
                <a:latin typeface="Century Gothic" panose="020B0502020202020204" pitchFamily="34" charset="0"/>
              </a:rPr>
              <a:t>Zonificación de </a:t>
            </a:r>
            <a:r>
              <a:rPr lang="es-CO" dirty="0" smtClean="0">
                <a:solidFill>
                  <a:srgbClr val="00B050"/>
                </a:solidFill>
                <a:latin typeface="Century Gothic" panose="020B0502020202020204" pitchFamily="34" charset="0"/>
              </a:rPr>
              <a:t>aptitud para el Cultivo Comercial de Piña</a:t>
            </a:r>
            <a:endParaRPr lang="es-CO" dirty="0"/>
          </a:p>
        </p:txBody>
      </p:sp>
    </p:spTree>
    <p:extLst>
      <p:ext uri="{BB962C8B-B14F-4D97-AF65-F5344CB8AC3E}">
        <p14:creationId xmlns:p14="http://schemas.microsoft.com/office/powerpoint/2010/main" val="908088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p:cNvSpPr/>
          <p:nvPr/>
        </p:nvSpPr>
        <p:spPr>
          <a:xfrm>
            <a:off x="118608" y="1150373"/>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chemeClr val="accent1"/>
                </a:solidFill>
                <a:effectLst>
                  <a:outerShdw blurRad="38100" dist="25400" dir="5400000" algn="ctr" rotWithShape="0">
                    <a:srgbClr val="6E747A">
                      <a:alpha val="43000"/>
                    </a:srgbClr>
                  </a:outerShdw>
                </a:effectLst>
              </a:rPr>
              <a:t>1</a:t>
            </a:r>
            <a:endParaRPr lang="es-CO" b="1" dirty="0"/>
          </a:p>
        </p:txBody>
      </p:sp>
      <p:sp>
        <p:nvSpPr>
          <p:cNvPr id="6" name="CuadroTexto 5"/>
          <p:cNvSpPr txBox="1"/>
          <p:nvPr/>
        </p:nvSpPr>
        <p:spPr>
          <a:xfrm>
            <a:off x="825190" y="1259490"/>
            <a:ext cx="5224507" cy="369332"/>
          </a:xfrm>
          <a:prstGeom prst="rect">
            <a:avLst/>
          </a:prstGeom>
          <a:noFill/>
        </p:spPr>
        <p:txBody>
          <a:bodyPr wrap="none" rtlCol="0">
            <a:spAutoFit/>
          </a:bodyPr>
          <a:lstStyle/>
          <a:p>
            <a:r>
              <a:rPr lang="es-ES_tradnl" dirty="0">
                <a:latin typeface="Century Gothic" pitchFamily="34" charset="0"/>
              </a:rPr>
              <a:t>Evaluación de CRITERIOS (matriz multicriterio)</a:t>
            </a:r>
            <a:endParaRPr lang="es-ES" dirty="0"/>
          </a:p>
        </p:txBody>
      </p:sp>
      <p:sp>
        <p:nvSpPr>
          <p:cNvPr id="20" name="CuadroTexto 19"/>
          <p:cNvSpPr txBox="1"/>
          <p:nvPr/>
        </p:nvSpPr>
        <p:spPr>
          <a:xfrm>
            <a:off x="1935204" y="676435"/>
            <a:ext cx="7846105" cy="584775"/>
          </a:xfrm>
          <a:prstGeom prst="rect">
            <a:avLst/>
          </a:prstGeom>
          <a:noFill/>
        </p:spPr>
        <p:txBody>
          <a:bodyPr wrap="square" rtlCol="0">
            <a:spAutoFit/>
          </a:bodyPr>
          <a:lstStyle/>
          <a:p>
            <a:pPr algn="ctr">
              <a:defRPr/>
            </a:pPr>
            <a:r>
              <a:rPr lang="es-ES" sz="3200" b="1" dirty="0">
                <a:solidFill>
                  <a:srgbClr val="00B050"/>
                </a:solidFill>
                <a:latin typeface="Century Gothic" pitchFamily="34" charset="0"/>
              </a:rPr>
              <a:t>Actividades TRANSVERSALES</a:t>
            </a:r>
            <a:endParaRPr lang="es-ES" sz="3200" dirty="0"/>
          </a:p>
        </p:txBody>
      </p:sp>
      <p:pic>
        <p:nvPicPr>
          <p:cNvPr id="2" name="Imagen 1"/>
          <p:cNvPicPr>
            <a:picLocks noChangeAspect="1"/>
          </p:cNvPicPr>
          <p:nvPr/>
        </p:nvPicPr>
        <p:blipFill>
          <a:blip r:embed="rId2"/>
          <a:stretch>
            <a:fillRect/>
          </a:stretch>
        </p:blipFill>
        <p:spPr>
          <a:xfrm>
            <a:off x="825189" y="1844265"/>
            <a:ext cx="4841319" cy="4732897"/>
          </a:xfrm>
          <a:prstGeom prst="rect">
            <a:avLst/>
          </a:prstGeom>
        </p:spPr>
      </p:pic>
      <p:sp>
        <p:nvSpPr>
          <p:cNvPr id="18" name="Elipse 17"/>
          <p:cNvSpPr/>
          <p:nvPr/>
        </p:nvSpPr>
        <p:spPr>
          <a:xfrm>
            <a:off x="6150746" y="1392223"/>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chemeClr val="accent1"/>
                </a:solidFill>
                <a:effectLst>
                  <a:outerShdw blurRad="38100" dist="25400" dir="5400000" algn="ctr" rotWithShape="0">
                    <a:srgbClr val="6E747A">
                      <a:alpha val="43000"/>
                    </a:srgbClr>
                  </a:outerShdw>
                </a:effectLst>
              </a:rPr>
              <a:t>2</a:t>
            </a:r>
            <a:endParaRPr lang="es-CO" b="1" dirty="0"/>
          </a:p>
        </p:txBody>
      </p:sp>
      <p:sp>
        <p:nvSpPr>
          <p:cNvPr id="21" name="CuadroTexto 20"/>
          <p:cNvSpPr txBox="1"/>
          <p:nvPr/>
        </p:nvSpPr>
        <p:spPr>
          <a:xfrm>
            <a:off x="6926842" y="3362932"/>
            <a:ext cx="2467342" cy="369332"/>
          </a:xfrm>
          <a:prstGeom prst="rect">
            <a:avLst/>
          </a:prstGeom>
          <a:noFill/>
        </p:spPr>
        <p:txBody>
          <a:bodyPr wrap="none" rtlCol="0">
            <a:spAutoFit/>
          </a:bodyPr>
          <a:lstStyle/>
          <a:p>
            <a:r>
              <a:rPr lang="es-ES_tradnl" dirty="0">
                <a:latin typeface="Century Gothic" pitchFamily="34" charset="0"/>
              </a:rPr>
              <a:t>Mapas INTEGRADOS</a:t>
            </a:r>
            <a:endParaRPr lang="es-ES" dirty="0"/>
          </a:p>
        </p:txBody>
      </p:sp>
      <p:pic>
        <p:nvPicPr>
          <p:cNvPr id="22" name="Imagen 21"/>
          <p:cNvPicPr>
            <a:picLocks noChangeAspect="1"/>
          </p:cNvPicPr>
          <p:nvPr/>
        </p:nvPicPr>
        <p:blipFill rotWithShape="1">
          <a:blip r:embed="rId3"/>
          <a:srcRect t="13348" r="85906" b="12553"/>
          <a:stretch/>
        </p:blipFill>
        <p:spPr>
          <a:xfrm>
            <a:off x="10470116" y="1122720"/>
            <a:ext cx="1560215" cy="4611799"/>
          </a:xfrm>
          <a:prstGeom prst="rect">
            <a:avLst/>
          </a:prstGeom>
        </p:spPr>
      </p:pic>
      <p:sp>
        <p:nvSpPr>
          <p:cNvPr id="23" name="Elipse 22"/>
          <p:cNvSpPr/>
          <p:nvPr/>
        </p:nvSpPr>
        <p:spPr>
          <a:xfrm>
            <a:off x="6150746" y="3127646"/>
            <a:ext cx="706582" cy="90408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ln w="0"/>
                <a:solidFill>
                  <a:schemeClr val="accent1"/>
                </a:solidFill>
                <a:effectLst>
                  <a:outerShdw blurRad="38100" dist="25400" dir="5400000" algn="ctr" rotWithShape="0">
                    <a:srgbClr val="6E747A">
                      <a:alpha val="43000"/>
                    </a:srgbClr>
                  </a:outerShdw>
                </a:effectLst>
              </a:rPr>
              <a:t>3</a:t>
            </a:r>
            <a:endParaRPr lang="es-CO" b="1" dirty="0"/>
          </a:p>
        </p:txBody>
      </p:sp>
      <p:sp>
        <p:nvSpPr>
          <p:cNvPr id="24" name="CuadroTexto 23"/>
          <p:cNvSpPr txBox="1"/>
          <p:nvPr/>
        </p:nvSpPr>
        <p:spPr>
          <a:xfrm>
            <a:off x="6925202" y="1461294"/>
            <a:ext cx="3246402" cy="646331"/>
          </a:xfrm>
          <a:prstGeom prst="rect">
            <a:avLst/>
          </a:prstGeom>
          <a:noFill/>
        </p:spPr>
        <p:txBody>
          <a:bodyPr wrap="none" rtlCol="0">
            <a:spAutoFit/>
          </a:bodyPr>
          <a:lstStyle/>
          <a:p>
            <a:r>
              <a:rPr lang="es-ES_tradnl" dirty="0">
                <a:latin typeface="Century Gothic" pitchFamily="34" charset="0"/>
              </a:rPr>
              <a:t>Ponderación de CRITERIOS </a:t>
            </a:r>
          </a:p>
          <a:p>
            <a:r>
              <a:rPr lang="es-ES_tradnl" dirty="0">
                <a:latin typeface="Century Gothic" pitchFamily="34" charset="0"/>
              </a:rPr>
              <a:t>Software </a:t>
            </a:r>
            <a:r>
              <a:rPr lang="es-ES_tradnl" dirty="0" err="1">
                <a:latin typeface="Century Gothic" pitchFamily="34" charset="0"/>
              </a:rPr>
              <a:t>PriEst</a:t>
            </a:r>
            <a:endParaRPr lang="es-ES" dirty="0"/>
          </a:p>
        </p:txBody>
      </p:sp>
      <p:sp>
        <p:nvSpPr>
          <p:cNvPr id="3" name="Rectángulo redondeado 2"/>
          <p:cNvSpPr/>
          <p:nvPr/>
        </p:nvSpPr>
        <p:spPr>
          <a:xfrm>
            <a:off x="5772751" y="4447432"/>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effectLst>
                  <a:outerShdw blurRad="38100" dist="38100" dir="2700000" algn="tl">
                    <a:srgbClr val="000000">
                      <a:alpha val="43137"/>
                    </a:srgbClr>
                  </a:outerShdw>
                </a:effectLst>
              </a:rPr>
              <a:t>C. Físico</a:t>
            </a:r>
          </a:p>
        </p:txBody>
      </p:sp>
      <p:sp>
        <p:nvSpPr>
          <p:cNvPr id="13" name="Rectángulo redondeado 12"/>
          <p:cNvSpPr/>
          <p:nvPr/>
        </p:nvSpPr>
        <p:spPr>
          <a:xfrm>
            <a:off x="5772751" y="5450164"/>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effectLst>
                  <a:outerShdw blurRad="38100" dist="38100" dir="2700000" algn="tl">
                    <a:srgbClr val="000000">
                      <a:alpha val="43137"/>
                    </a:srgbClr>
                  </a:outerShdw>
                </a:effectLst>
              </a:rPr>
              <a:t>C. Socioeconómico</a:t>
            </a:r>
          </a:p>
        </p:txBody>
      </p:sp>
      <p:sp>
        <p:nvSpPr>
          <p:cNvPr id="14" name="Rectángulo redondeado 13"/>
          <p:cNvSpPr/>
          <p:nvPr/>
        </p:nvSpPr>
        <p:spPr>
          <a:xfrm>
            <a:off x="5772751" y="4948798"/>
            <a:ext cx="2165900" cy="4156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400" b="1" dirty="0">
                <a:effectLst>
                  <a:outerShdw blurRad="38100" dist="38100" dir="2700000" algn="tl">
                    <a:srgbClr val="000000">
                      <a:alpha val="43137"/>
                    </a:srgbClr>
                  </a:outerShdw>
                </a:effectLst>
              </a:rPr>
              <a:t>C. Socioecosistémico</a:t>
            </a:r>
          </a:p>
        </p:txBody>
      </p:sp>
      <p:cxnSp>
        <p:nvCxnSpPr>
          <p:cNvPr id="7" name="Conector curvado 6"/>
          <p:cNvCxnSpPr>
            <a:stCxn id="3" idx="3"/>
            <a:endCxn id="17" idx="1"/>
          </p:cNvCxnSpPr>
          <p:nvPr/>
        </p:nvCxnSpPr>
        <p:spPr>
          <a:xfrm>
            <a:off x="7938651" y="4655251"/>
            <a:ext cx="484239" cy="50457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Imagen 16"/>
          <p:cNvPicPr>
            <a:picLocks noChangeAspect="1"/>
          </p:cNvPicPr>
          <p:nvPr/>
        </p:nvPicPr>
        <p:blipFill>
          <a:blip r:embed="rId4"/>
          <a:stretch>
            <a:fillRect/>
          </a:stretch>
        </p:blipFill>
        <p:spPr>
          <a:xfrm>
            <a:off x="8422890" y="3789707"/>
            <a:ext cx="1964980" cy="2740230"/>
          </a:xfrm>
          <a:prstGeom prst="rect">
            <a:avLst/>
          </a:prstGeom>
        </p:spPr>
      </p:pic>
      <p:cxnSp>
        <p:nvCxnSpPr>
          <p:cNvPr id="10" name="Conector curvado 9"/>
          <p:cNvCxnSpPr>
            <a:stCxn id="14" idx="3"/>
            <a:endCxn id="17" idx="1"/>
          </p:cNvCxnSpPr>
          <p:nvPr/>
        </p:nvCxnSpPr>
        <p:spPr>
          <a:xfrm>
            <a:off x="7938651" y="5156617"/>
            <a:ext cx="484239" cy="3205"/>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Conector curvado 14"/>
          <p:cNvCxnSpPr>
            <a:stCxn id="13" idx="3"/>
            <a:endCxn id="17" idx="1"/>
          </p:cNvCxnSpPr>
          <p:nvPr/>
        </p:nvCxnSpPr>
        <p:spPr>
          <a:xfrm flipV="1">
            <a:off x="7938651" y="5159822"/>
            <a:ext cx="484239" cy="49816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82192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18011" y="7386"/>
            <a:ext cx="12173989" cy="6850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1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7197" y="22783"/>
            <a:ext cx="778911"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CuadroTexto 12"/>
          <p:cNvSpPr txBox="1"/>
          <p:nvPr/>
        </p:nvSpPr>
        <p:spPr>
          <a:xfrm>
            <a:off x="139312" y="1002811"/>
            <a:ext cx="883290" cy="200055"/>
          </a:xfrm>
          <a:prstGeom prst="rect">
            <a:avLst/>
          </a:prstGeom>
          <a:noFill/>
        </p:spPr>
        <p:txBody>
          <a:bodyPr wrap="square" rtlCol="0">
            <a:spAutoFit/>
          </a:bodyPr>
          <a:lstStyle/>
          <a:p>
            <a:pPr algn="ctr"/>
            <a:r>
              <a:rPr lang="es-CO" sz="700" dirty="0">
                <a:latin typeface="Century Gothic" pitchFamily="34" charset="0"/>
              </a:rPr>
              <a:t>Temperatura</a:t>
            </a:r>
          </a:p>
        </p:txBody>
      </p:sp>
      <p:sp>
        <p:nvSpPr>
          <p:cNvPr id="41" name="CuadroTexto 40"/>
          <p:cNvSpPr txBox="1"/>
          <p:nvPr/>
        </p:nvSpPr>
        <p:spPr>
          <a:xfrm>
            <a:off x="1321408" y="1055985"/>
            <a:ext cx="855051" cy="200055"/>
          </a:xfrm>
          <a:prstGeom prst="rect">
            <a:avLst/>
          </a:prstGeom>
          <a:noFill/>
        </p:spPr>
        <p:txBody>
          <a:bodyPr wrap="square" rtlCol="0">
            <a:spAutoFit/>
          </a:bodyPr>
          <a:lstStyle/>
          <a:p>
            <a:pPr algn="ctr"/>
            <a:r>
              <a:rPr lang="es-CO" sz="700" dirty="0">
                <a:latin typeface="Century Gothic" pitchFamily="34" charset="0"/>
              </a:rPr>
              <a:t>Precipitación</a:t>
            </a:r>
          </a:p>
        </p:txBody>
      </p:sp>
      <p:sp>
        <p:nvSpPr>
          <p:cNvPr id="42" name="CuadroTexto 41"/>
          <p:cNvSpPr txBox="1"/>
          <p:nvPr/>
        </p:nvSpPr>
        <p:spPr>
          <a:xfrm>
            <a:off x="2389997" y="1081477"/>
            <a:ext cx="972494" cy="200055"/>
          </a:xfrm>
          <a:prstGeom prst="rect">
            <a:avLst/>
          </a:prstGeom>
          <a:noFill/>
        </p:spPr>
        <p:txBody>
          <a:bodyPr wrap="square" rtlCol="0">
            <a:spAutoFit/>
          </a:bodyPr>
          <a:lstStyle/>
          <a:p>
            <a:pPr algn="ctr"/>
            <a:r>
              <a:rPr lang="es-CO" sz="700" dirty="0">
                <a:latin typeface="Century Gothic" pitchFamily="34" charset="0"/>
              </a:rPr>
              <a:t>Índice Climático</a:t>
            </a:r>
          </a:p>
        </p:txBody>
      </p:sp>
      <p:sp>
        <p:nvSpPr>
          <p:cNvPr id="43" name="CuadroTexto 42"/>
          <p:cNvSpPr txBox="1"/>
          <p:nvPr/>
        </p:nvSpPr>
        <p:spPr>
          <a:xfrm>
            <a:off x="3530747" y="1125902"/>
            <a:ext cx="901867" cy="307777"/>
          </a:xfrm>
          <a:prstGeom prst="rect">
            <a:avLst/>
          </a:prstGeom>
          <a:noFill/>
        </p:spPr>
        <p:txBody>
          <a:bodyPr wrap="square" rtlCol="0">
            <a:spAutoFit/>
          </a:bodyPr>
          <a:lstStyle/>
          <a:p>
            <a:pPr algn="ctr"/>
            <a:r>
              <a:rPr lang="es-CO" sz="700" dirty="0">
                <a:latin typeface="Century Gothic" pitchFamily="34" charset="0"/>
              </a:rPr>
              <a:t>Profundidad efectiva</a:t>
            </a:r>
          </a:p>
        </p:txBody>
      </p:sp>
      <p:sp>
        <p:nvSpPr>
          <p:cNvPr id="44" name="CuadroTexto 43"/>
          <p:cNvSpPr txBox="1"/>
          <p:nvPr/>
        </p:nvSpPr>
        <p:spPr>
          <a:xfrm>
            <a:off x="4615738" y="1142620"/>
            <a:ext cx="980627" cy="307777"/>
          </a:xfrm>
          <a:prstGeom prst="rect">
            <a:avLst/>
          </a:prstGeom>
          <a:noFill/>
        </p:spPr>
        <p:txBody>
          <a:bodyPr wrap="square" rtlCol="0">
            <a:spAutoFit/>
          </a:bodyPr>
          <a:lstStyle/>
          <a:p>
            <a:pPr algn="ctr"/>
            <a:r>
              <a:rPr lang="es-CO" sz="700" dirty="0">
                <a:latin typeface="Century Gothic" pitchFamily="34" charset="0"/>
              </a:rPr>
              <a:t>Humedad del Suelo</a:t>
            </a:r>
          </a:p>
        </p:txBody>
      </p:sp>
      <p:sp>
        <p:nvSpPr>
          <p:cNvPr id="45" name="CuadroTexto 44"/>
          <p:cNvSpPr txBox="1"/>
          <p:nvPr/>
        </p:nvSpPr>
        <p:spPr>
          <a:xfrm>
            <a:off x="5742937" y="1169640"/>
            <a:ext cx="908857" cy="307777"/>
          </a:xfrm>
          <a:prstGeom prst="rect">
            <a:avLst/>
          </a:prstGeom>
          <a:noFill/>
        </p:spPr>
        <p:txBody>
          <a:bodyPr wrap="square" rtlCol="0">
            <a:spAutoFit/>
          </a:bodyPr>
          <a:lstStyle/>
          <a:p>
            <a:pPr algn="ctr"/>
            <a:r>
              <a:rPr lang="es-CO" sz="700" dirty="0">
                <a:latin typeface="Century Gothic" pitchFamily="34" charset="0"/>
              </a:rPr>
              <a:t>Disponibilidad de Nutrientes</a:t>
            </a:r>
          </a:p>
        </p:txBody>
      </p:sp>
      <p:sp>
        <p:nvSpPr>
          <p:cNvPr id="46" name="CuadroTexto 45"/>
          <p:cNvSpPr txBox="1"/>
          <p:nvPr/>
        </p:nvSpPr>
        <p:spPr>
          <a:xfrm>
            <a:off x="133552" y="2584012"/>
            <a:ext cx="989806" cy="200055"/>
          </a:xfrm>
          <a:prstGeom prst="rect">
            <a:avLst/>
          </a:prstGeom>
          <a:noFill/>
        </p:spPr>
        <p:txBody>
          <a:bodyPr wrap="square" rtlCol="0">
            <a:spAutoFit/>
          </a:bodyPr>
          <a:lstStyle/>
          <a:p>
            <a:pPr algn="ctr"/>
            <a:r>
              <a:rPr lang="es-CO" sz="700" dirty="0">
                <a:latin typeface="Century Gothic" pitchFamily="34" charset="0"/>
              </a:rPr>
              <a:t>Clase Textural</a:t>
            </a:r>
          </a:p>
        </p:txBody>
      </p:sp>
      <p:sp>
        <p:nvSpPr>
          <p:cNvPr id="47" name="CuadroTexto 46"/>
          <p:cNvSpPr txBox="1"/>
          <p:nvPr/>
        </p:nvSpPr>
        <p:spPr>
          <a:xfrm>
            <a:off x="1240295" y="2548841"/>
            <a:ext cx="974391" cy="200055"/>
          </a:xfrm>
          <a:prstGeom prst="rect">
            <a:avLst/>
          </a:prstGeom>
          <a:noFill/>
        </p:spPr>
        <p:txBody>
          <a:bodyPr wrap="square" rtlCol="0">
            <a:spAutoFit/>
          </a:bodyPr>
          <a:lstStyle/>
          <a:p>
            <a:pPr algn="ctr"/>
            <a:r>
              <a:rPr lang="es-CO" sz="700" dirty="0">
                <a:latin typeface="Century Gothic" pitchFamily="34" charset="0"/>
              </a:rPr>
              <a:t>Grado de Erosión</a:t>
            </a:r>
          </a:p>
        </p:txBody>
      </p:sp>
      <p:sp>
        <p:nvSpPr>
          <p:cNvPr id="48" name="CuadroTexto 47"/>
          <p:cNvSpPr txBox="1"/>
          <p:nvPr/>
        </p:nvSpPr>
        <p:spPr>
          <a:xfrm>
            <a:off x="2408634" y="2522085"/>
            <a:ext cx="949559" cy="200055"/>
          </a:xfrm>
          <a:prstGeom prst="rect">
            <a:avLst/>
          </a:prstGeom>
          <a:noFill/>
        </p:spPr>
        <p:txBody>
          <a:bodyPr wrap="square" rtlCol="0">
            <a:spAutoFit/>
          </a:bodyPr>
          <a:lstStyle/>
          <a:p>
            <a:pPr algn="ctr"/>
            <a:r>
              <a:rPr lang="es-CO" sz="700" dirty="0">
                <a:latin typeface="Century Gothic" pitchFamily="34" charset="0"/>
              </a:rPr>
              <a:t>Pendiente</a:t>
            </a:r>
          </a:p>
        </p:txBody>
      </p:sp>
      <p:sp>
        <p:nvSpPr>
          <p:cNvPr id="49" name="CuadroTexto 48"/>
          <p:cNvSpPr txBox="1"/>
          <p:nvPr/>
        </p:nvSpPr>
        <p:spPr>
          <a:xfrm>
            <a:off x="3536321" y="2480196"/>
            <a:ext cx="899212" cy="307777"/>
          </a:xfrm>
          <a:prstGeom prst="rect">
            <a:avLst/>
          </a:prstGeom>
          <a:noFill/>
        </p:spPr>
        <p:txBody>
          <a:bodyPr wrap="square" rtlCol="0">
            <a:spAutoFit/>
          </a:bodyPr>
          <a:lstStyle/>
          <a:p>
            <a:pPr algn="ctr"/>
            <a:r>
              <a:rPr lang="es-CO" sz="700" dirty="0">
                <a:latin typeface="Century Gothic" pitchFamily="34" charset="0"/>
              </a:rPr>
              <a:t>Susceptibilidad a deslizamientos</a:t>
            </a:r>
          </a:p>
        </p:txBody>
      </p:sp>
      <p:sp>
        <p:nvSpPr>
          <p:cNvPr id="50" name="CuadroTexto 49"/>
          <p:cNvSpPr txBox="1"/>
          <p:nvPr/>
        </p:nvSpPr>
        <p:spPr>
          <a:xfrm>
            <a:off x="4632539" y="2453937"/>
            <a:ext cx="909860" cy="307777"/>
          </a:xfrm>
          <a:prstGeom prst="rect">
            <a:avLst/>
          </a:prstGeom>
          <a:noFill/>
        </p:spPr>
        <p:txBody>
          <a:bodyPr wrap="square" rtlCol="0">
            <a:spAutoFit/>
          </a:bodyPr>
          <a:lstStyle/>
          <a:p>
            <a:pPr algn="ctr"/>
            <a:r>
              <a:rPr lang="es-CO" sz="700" dirty="0">
                <a:latin typeface="Century Gothic" pitchFamily="34" charset="0"/>
              </a:rPr>
              <a:t>Susceptibilidad a Inundaciones</a:t>
            </a:r>
          </a:p>
        </p:txBody>
      </p:sp>
      <p:sp>
        <p:nvSpPr>
          <p:cNvPr id="51" name="CuadroTexto 50"/>
          <p:cNvSpPr txBox="1"/>
          <p:nvPr/>
        </p:nvSpPr>
        <p:spPr>
          <a:xfrm>
            <a:off x="5781888" y="2417084"/>
            <a:ext cx="911551" cy="307777"/>
          </a:xfrm>
          <a:prstGeom prst="rect">
            <a:avLst/>
          </a:prstGeom>
          <a:noFill/>
        </p:spPr>
        <p:txBody>
          <a:bodyPr wrap="square" rtlCol="0">
            <a:spAutoFit/>
          </a:bodyPr>
          <a:lstStyle/>
          <a:p>
            <a:pPr algn="ctr"/>
            <a:r>
              <a:rPr lang="es-CO" sz="700" dirty="0">
                <a:latin typeface="Century Gothic" pitchFamily="34" charset="0"/>
              </a:rPr>
              <a:t>Amenazas Volcánicas</a:t>
            </a:r>
          </a:p>
        </p:txBody>
      </p:sp>
      <p:sp>
        <p:nvSpPr>
          <p:cNvPr id="68" name="CuadroTexto 67"/>
          <p:cNvSpPr txBox="1"/>
          <p:nvPr/>
        </p:nvSpPr>
        <p:spPr>
          <a:xfrm>
            <a:off x="460590" y="3815235"/>
            <a:ext cx="1171385" cy="200055"/>
          </a:xfrm>
          <a:prstGeom prst="rect">
            <a:avLst/>
          </a:prstGeom>
          <a:noFill/>
        </p:spPr>
        <p:txBody>
          <a:bodyPr wrap="square" rtlCol="0">
            <a:spAutoFit/>
          </a:bodyPr>
          <a:lstStyle/>
          <a:p>
            <a:pPr algn="ctr"/>
            <a:r>
              <a:rPr lang="es-CO" sz="700" dirty="0">
                <a:latin typeface="Century Gothic" pitchFamily="34" charset="0"/>
              </a:rPr>
              <a:t>Integridad Ecológica</a:t>
            </a:r>
          </a:p>
        </p:txBody>
      </p:sp>
      <p:sp>
        <p:nvSpPr>
          <p:cNvPr id="71" name="CuadroTexto 70"/>
          <p:cNvSpPr txBox="1"/>
          <p:nvPr/>
        </p:nvSpPr>
        <p:spPr>
          <a:xfrm>
            <a:off x="1727535" y="3806443"/>
            <a:ext cx="1189092" cy="200055"/>
          </a:xfrm>
          <a:prstGeom prst="rect">
            <a:avLst/>
          </a:prstGeom>
          <a:noFill/>
        </p:spPr>
        <p:txBody>
          <a:bodyPr wrap="square" rtlCol="0">
            <a:spAutoFit/>
          </a:bodyPr>
          <a:lstStyle/>
          <a:p>
            <a:pPr algn="ctr"/>
            <a:r>
              <a:rPr lang="es-CO" sz="700" dirty="0">
                <a:latin typeface="Century Gothic" pitchFamily="34" charset="0"/>
              </a:rPr>
              <a:t>Cobertura de la Tierra</a:t>
            </a:r>
          </a:p>
        </p:txBody>
      </p:sp>
      <p:sp>
        <p:nvSpPr>
          <p:cNvPr id="74" name="CuadroTexto 73"/>
          <p:cNvSpPr txBox="1"/>
          <p:nvPr/>
        </p:nvSpPr>
        <p:spPr>
          <a:xfrm>
            <a:off x="3000869" y="3815235"/>
            <a:ext cx="1323643" cy="200055"/>
          </a:xfrm>
          <a:prstGeom prst="rect">
            <a:avLst/>
          </a:prstGeom>
          <a:noFill/>
        </p:spPr>
        <p:txBody>
          <a:bodyPr wrap="square" rtlCol="0">
            <a:spAutoFit/>
          </a:bodyPr>
          <a:lstStyle/>
          <a:p>
            <a:pPr algn="ctr"/>
            <a:r>
              <a:rPr lang="es-CO" sz="700" dirty="0">
                <a:latin typeface="Century Gothic" pitchFamily="34" charset="0"/>
              </a:rPr>
              <a:t>Amenazas por Incendios</a:t>
            </a:r>
          </a:p>
        </p:txBody>
      </p:sp>
      <p:sp>
        <p:nvSpPr>
          <p:cNvPr id="77" name="CuadroTexto 76"/>
          <p:cNvSpPr txBox="1"/>
          <p:nvPr/>
        </p:nvSpPr>
        <p:spPr>
          <a:xfrm>
            <a:off x="4533886" y="3806443"/>
            <a:ext cx="840255" cy="359852"/>
          </a:xfrm>
          <a:prstGeom prst="rect">
            <a:avLst/>
          </a:prstGeom>
          <a:noFill/>
        </p:spPr>
        <p:txBody>
          <a:bodyPr wrap="square" rtlCol="0">
            <a:spAutoFit/>
          </a:bodyPr>
          <a:lstStyle/>
          <a:p>
            <a:pPr algn="ctr"/>
            <a:r>
              <a:rPr lang="es-CO" sz="700" dirty="0">
                <a:latin typeface="Century Gothic" pitchFamily="34" charset="0"/>
              </a:rPr>
              <a:t>Ecosistemas Estratégicos</a:t>
            </a:r>
          </a:p>
        </p:txBody>
      </p:sp>
      <p:sp>
        <p:nvSpPr>
          <p:cNvPr id="80" name="CuadroTexto 79"/>
          <p:cNvSpPr txBox="1"/>
          <p:nvPr/>
        </p:nvSpPr>
        <p:spPr>
          <a:xfrm>
            <a:off x="5821538" y="3806443"/>
            <a:ext cx="835597" cy="359504"/>
          </a:xfrm>
          <a:prstGeom prst="rect">
            <a:avLst/>
          </a:prstGeom>
          <a:noFill/>
        </p:spPr>
        <p:txBody>
          <a:bodyPr wrap="square" rtlCol="0">
            <a:spAutoFit/>
          </a:bodyPr>
          <a:lstStyle/>
          <a:p>
            <a:pPr algn="ctr"/>
            <a:r>
              <a:rPr lang="es-CO" sz="700" dirty="0">
                <a:latin typeface="Century Gothic" pitchFamily="34" charset="0"/>
              </a:rPr>
              <a:t>Deforestación --CIF-</a:t>
            </a:r>
          </a:p>
        </p:txBody>
      </p:sp>
      <p:sp>
        <p:nvSpPr>
          <p:cNvPr id="99" name="CuadroTexto 98"/>
          <p:cNvSpPr txBox="1"/>
          <p:nvPr/>
        </p:nvSpPr>
        <p:spPr>
          <a:xfrm>
            <a:off x="5576257" y="5863260"/>
            <a:ext cx="1203583" cy="338554"/>
          </a:xfrm>
          <a:prstGeom prst="rect">
            <a:avLst/>
          </a:prstGeom>
          <a:noFill/>
        </p:spPr>
        <p:txBody>
          <a:bodyPr wrap="square" rtlCol="0">
            <a:spAutoFit/>
          </a:bodyPr>
          <a:lstStyle/>
          <a:p>
            <a:pPr algn="ctr" fontAlgn="ctr"/>
            <a:r>
              <a:rPr lang="es-CO" sz="800" dirty="0"/>
              <a:t>Indicadores Económicos Municipales</a:t>
            </a:r>
          </a:p>
        </p:txBody>
      </p:sp>
      <p:sp>
        <p:nvSpPr>
          <p:cNvPr id="102" name="CuadroTexto 101"/>
          <p:cNvSpPr txBox="1"/>
          <p:nvPr/>
        </p:nvSpPr>
        <p:spPr>
          <a:xfrm>
            <a:off x="4611601" y="5863260"/>
            <a:ext cx="855051" cy="338554"/>
          </a:xfrm>
          <a:prstGeom prst="rect">
            <a:avLst/>
          </a:prstGeom>
          <a:noFill/>
        </p:spPr>
        <p:txBody>
          <a:bodyPr wrap="square" rtlCol="0">
            <a:spAutoFit/>
          </a:bodyPr>
          <a:lstStyle/>
          <a:p>
            <a:pPr algn="ctr" fontAlgn="ctr">
              <a:defRPr/>
            </a:pPr>
            <a:r>
              <a:rPr lang="es-CO" sz="800" dirty="0"/>
              <a:t>Costo de tierras rurales</a:t>
            </a:r>
            <a:endParaRPr lang="es-CO" sz="800" b="1" dirty="0">
              <a:latin typeface="Arial"/>
            </a:endParaRPr>
          </a:p>
        </p:txBody>
      </p:sp>
      <p:sp>
        <p:nvSpPr>
          <p:cNvPr id="105" name="CuadroTexto 104"/>
          <p:cNvSpPr txBox="1"/>
          <p:nvPr/>
        </p:nvSpPr>
        <p:spPr>
          <a:xfrm>
            <a:off x="2351135" y="5863260"/>
            <a:ext cx="972494" cy="461665"/>
          </a:xfrm>
          <a:prstGeom prst="rect">
            <a:avLst/>
          </a:prstGeom>
          <a:noFill/>
        </p:spPr>
        <p:txBody>
          <a:bodyPr wrap="square" rtlCol="0">
            <a:spAutoFit/>
          </a:bodyPr>
          <a:lstStyle/>
          <a:p>
            <a:pPr algn="ctr" fontAlgn="ctr"/>
            <a:r>
              <a:rPr lang="es-CO" sz="800" dirty="0"/>
              <a:t>Distribución y tamaño de los predios</a:t>
            </a:r>
            <a:endParaRPr lang="es-CO" sz="400" b="1" dirty="0">
              <a:latin typeface="Arial"/>
            </a:endParaRPr>
          </a:p>
        </p:txBody>
      </p:sp>
      <p:sp>
        <p:nvSpPr>
          <p:cNvPr id="108" name="CuadroTexto 107"/>
          <p:cNvSpPr txBox="1"/>
          <p:nvPr/>
        </p:nvSpPr>
        <p:spPr>
          <a:xfrm>
            <a:off x="332859" y="6666103"/>
            <a:ext cx="901867" cy="215444"/>
          </a:xfrm>
          <a:prstGeom prst="rect">
            <a:avLst/>
          </a:prstGeom>
          <a:noFill/>
        </p:spPr>
        <p:txBody>
          <a:bodyPr wrap="square" rtlCol="0">
            <a:spAutoFit/>
          </a:bodyPr>
          <a:lstStyle/>
          <a:p>
            <a:pPr algn="ctr" fontAlgn="ctr"/>
            <a:r>
              <a:rPr lang="es-CO" sz="800" dirty="0"/>
              <a:t>Mercado laboral</a:t>
            </a:r>
            <a:endParaRPr lang="es-CO" sz="800" b="1" dirty="0">
              <a:solidFill>
                <a:srgbClr val="222222"/>
              </a:solidFill>
              <a:latin typeface="Arial"/>
            </a:endParaRPr>
          </a:p>
        </p:txBody>
      </p:sp>
      <p:sp>
        <p:nvSpPr>
          <p:cNvPr id="111" name="CuadroTexto 110"/>
          <p:cNvSpPr txBox="1"/>
          <p:nvPr/>
        </p:nvSpPr>
        <p:spPr>
          <a:xfrm>
            <a:off x="3446874" y="5863260"/>
            <a:ext cx="980627" cy="338554"/>
          </a:xfrm>
          <a:prstGeom prst="rect">
            <a:avLst/>
          </a:prstGeom>
          <a:noFill/>
        </p:spPr>
        <p:txBody>
          <a:bodyPr wrap="square" rtlCol="0">
            <a:spAutoFit/>
          </a:bodyPr>
          <a:lstStyle/>
          <a:p>
            <a:pPr algn="ctr" fontAlgn="ctr"/>
            <a:r>
              <a:rPr lang="es-CO" sz="800" dirty="0"/>
              <a:t>Infraestructura y logística</a:t>
            </a:r>
            <a:endParaRPr lang="es-CO" sz="800" b="1" dirty="0">
              <a:solidFill>
                <a:srgbClr val="222222"/>
              </a:solidFill>
              <a:latin typeface="Arial"/>
            </a:endParaRPr>
          </a:p>
        </p:txBody>
      </p:sp>
      <p:sp>
        <p:nvSpPr>
          <p:cNvPr id="114" name="CuadroTexto 113"/>
          <p:cNvSpPr txBox="1"/>
          <p:nvPr/>
        </p:nvSpPr>
        <p:spPr>
          <a:xfrm>
            <a:off x="1359842" y="5347368"/>
            <a:ext cx="908857" cy="215444"/>
          </a:xfrm>
          <a:prstGeom prst="rect">
            <a:avLst/>
          </a:prstGeom>
          <a:noFill/>
        </p:spPr>
        <p:txBody>
          <a:bodyPr wrap="square" rtlCol="0">
            <a:spAutoFit/>
          </a:bodyPr>
          <a:lstStyle/>
          <a:p>
            <a:pPr algn="ctr" fontAlgn="ctr"/>
            <a:r>
              <a:rPr lang="es-CO" sz="800" dirty="0"/>
              <a:t>Seguridad</a:t>
            </a:r>
            <a:endParaRPr lang="es-CO" sz="800" b="1" dirty="0">
              <a:solidFill>
                <a:srgbClr val="222222"/>
              </a:solidFill>
              <a:latin typeface="Arial"/>
            </a:endParaRPr>
          </a:p>
        </p:txBody>
      </p:sp>
      <p:sp>
        <p:nvSpPr>
          <p:cNvPr id="121" name="CuadroTexto 120"/>
          <p:cNvSpPr txBox="1"/>
          <p:nvPr/>
        </p:nvSpPr>
        <p:spPr>
          <a:xfrm>
            <a:off x="252820" y="5351741"/>
            <a:ext cx="980627" cy="215444"/>
          </a:xfrm>
          <a:prstGeom prst="rect">
            <a:avLst/>
          </a:prstGeom>
          <a:noFill/>
        </p:spPr>
        <p:txBody>
          <a:bodyPr wrap="square" rtlCol="0">
            <a:spAutoFit/>
          </a:bodyPr>
          <a:lstStyle/>
          <a:p>
            <a:pPr algn="ctr" fontAlgn="ctr"/>
            <a:r>
              <a:rPr lang="es-CO" sz="800" dirty="0"/>
              <a:t>Institucionalidad</a:t>
            </a:r>
            <a:endParaRPr lang="es-CO" sz="800" b="1" dirty="0">
              <a:solidFill>
                <a:srgbClr val="222222"/>
              </a:solidFill>
              <a:latin typeface="Arial"/>
            </a:endParaRPr>
          </a:p>
        </p:txBody>
      </p:sp>
      <p:sp>
        <p:nvSpPr>
          <p:cNvPr id="123" name="CuadroTexto 122"/>
          <p:cNvSpPr txBox="1"/>
          <p:nvPr/>
        </p:nvSpPr>
        <p:spPr>
          <a:xfrm>
            <a:off x="1225069" y="6651597"/>
            <a:ext cx="1051411" cy="215444"/>
          </a:xfrm>
          <a:prstGeom prst="rect">
            <a:avLst/>
          </a:prstGeom>
          <a:noFill/>
        </p:spPr>
        <p:txBody>
          <a:bodyPr wrap="square" rtlCol="0">
            <a:spAutoFit/>
          </a:bodyPr>
          <a:lstStyle/>
          <a:p>
            <a:pPr algn="ctr" fontAlgn="ctr">
              <a:defRPr/>
            </a:pPr>
            <a:r>
              <a:rPr lang="es-CO" sz="800" dirty="0"/>
              <a:t>Condiciones de vida</a:t>
            </a:r>
            <a:endParaRPr lang="es-CO" sz="800" b="1" dirty="0">
              <a:solidFill>
                <a:srgbClr val="222222"/>
              </a:solidFill>
              <a:latin typeface="Arial"/>
            </a:endParaRPr>
          </a:p>
        </p:txBody>
      </p:sp>
      <p:pic>
        <p:nvPicPr>
          <p:cNvPr id="35"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197" y="1613526"/>
            <a:ext cx="778911" cy="1008000"/>
          </a:xfrm>
          <a:prstGeom prst="rect">
            <a:avLst/>
          </a:prstGeom>
          <a:ln>
            <a:noFill/>
          </a:ln>
          <a:effectLst>
            <a:outerShdw blurRad="292100" dist="139700" dir="2700000" algn="tl" rotWithShape="0">
              <a:srgbClr val="333333">
                <a:alpha val="65000"/>
              </a:srgbClr>
            </a:outerShdw>
          </a:effectLst>
        </p:spPr>
      </p:pic>
      <p:pic>
        <p:nvPicPr>
          <p:cNvPr id="67" name="Picture 3" descr="C:\Users\USER\AppData\Local\Temp\Rar$DIa0.013\INTEGRIDAD ECOLOGIC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90" y="2830580"/>
            <a:ext cx="778910"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0" name="Imagen 169"/>
          <p:cNvPicPr>
            <a:picLocks noChangeAspect="1"/>
          </p:cNvPicPr>
          <p:nvPr/>
        </p:nvPicPr>
        <p:blipFill rotWithShape="1">
          <a:blip r:embed="rId6" cstate="print">
            <a:extLst>
              <a:ext uri="{28A0092B-C50C-407E-A947-70E740481C1C}">
                <a14:useLocalDpi xmlns:a14="http://schemas.microsoft.com/office/drawing/2010/main" val="0"/>
              </a:ext>
            </a:extLst>
          </a:blip>
          <a:srcRect l="8633" t="6282" r="9074" b="6538"/>
          <a:stretch/>
        </p:blipFill>
        <p:spPr>
          <a:xfrm>
            <a:off x="7327059" y="160402"/>
            <a:ext cx="4773693" cy="6544581"/>
          </a:xfrm>
          <a:prstGeom prst="rect">
            <a:avLst/>
          </a:prstGeom>
          <a:ln>
            <a:noFill/>
          </a:ln>
          <a:effectLst>
            <a:outerShdw blurRad="292100" dist="139700" dir="2700000" algn="tl" rotWithShape="0">
              <a:srgbClr val="333333">
                <a:alpha val="65000"/>
              </a:srgbClr>
            </a:outerShdw>
          </a:effectLst>
        </p:spPr>
      </p:pic>
      <p:cxnSp>
        <p:nvCxnSpPr>
          <p:cNvPr id="171" name="Conector angular 170"/>
          <p:cNvCxnSpPr>
            <a:endCxn id="170" idx="1"/>
          </p:cNvCxnSpPr>
          <p:nvPr/>
        </p:nvCxnSpPr>
        <p:spPr>
          <a:xfrm>
            <a:off x="1119753" y="625217"/>
            <a:ext cx="6207306" cy="2807476"/>
          </a:xfrm>
          <a:prstGeom prst="bentConnector3">
            <a:avLst>
              <a:gd name="adj1" fmla="val 95610"/>
            </a:avLst>
          </a:prstGeom>
          <a:ln>
            <a:headEnd type="none" w="med" len="med"/>
            <a:tailEnd type="triangl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pic>
        <p:nvPicPr>
          <p:cNvPr id="30" name="2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4150" y="75534"/>
            <a:ext cx="778911" cy="1008000"/>
          </a:xfrm>
          <a:prstGeom prst="rect">
            <a:avLst/>
          </a:prstGeom>
          <a:ln>
            <a:noFill/>
          </a:ln>
          <a:effectLst>
            <a:outerShdw blurRad="292100" dist="139700" dir="2700000" algn="tl" rotWithShape="0">
              <a:srgbClr val="333333">
                <a:alpha val="65000"/>
              </a:srgbClr>
            </a:outerShdw>
          </a:effectLst>
        </p:spPr>
      </p:pic>
      <p:pic>
        <p:nvPicPr>
          <p:cNvPr id="31" name="1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1103" y="110705"/>
            <a:ext cx="778911" cy="1008000"/>
          </a:xfrm>
          <a:prstGeom prst="rect">
            <a:avLst/>
          </a:prstGeom>
          <a:ln>
            <a:noFill/>
          </a:ln>
          <a:effectLst>
            <a:outerShdw blurRad="292100" dist="139700" dir="2700000" algn="tl" rotWithShape="0">
              <a:srgbClr val="333333">
                <a:alpha val="65000"/>
              </a:srgbClr>
            </a:outerShdw>
          </a:effectLst>
        </p:spPr>
      </p:pic>
      <p:pic>
        <p:nvPicPr>
          <p:cNvPr id="32" name="1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8056" y="145874"/>
            <a:ext cx="778912" cy="1008000"/>
          </a:xfrm>
          <a:prstGeom prst="rect">
            <a:avLst/>
          </a:prstGeom>
          <a:ln>
            <a:noFill/>
          </a:ln>
          <a:effectLst>
            <a:outerShdw blurRad="292100" dist="139700" dir="2700000" algn="tl" rotWithShape="0">
              <a:srgbClr val="333333">
                <a:alpha val="65000"/>
              </a:srgbClr>
            </a:outerShdw>
          </a:effectLst>
        </p:spPr>
      </p:pic>
      <p:pic>
        <p:nvPicPr>
          <p:cNvPr id="33" name="1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5010" y="172256"/>
            <a:ext cx="778910" cy="1008000"/>
          </a:xfrm>
          <a:prstGeom prst="rect">
            <a:avLst/>
          </a:prstGeom>
          <a:ln>
            <a:noFill/>
          </a:ln>
          <a:effectLst>
            <a:outerShdw blurRad="292100" dist="139700" dir="2700000" algn="tl" rotWithShape="0">
              <a:srgbClr val="333333">
                <a:alpha val="65000"/>
              </a:srgbClr>
            </a:outerShdw>
          </a:effectLst>
        </p:spPr>
      </p:pic>
      <p:pic>
        <p:nvPicPr>
          <p:cNvPr id="34" name="1 Imag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21961" y="207421"/>
            <a:ext cx="778911" cy="1008000"/>
          </a:xfrm>
          <a:prstGeom prst="rect">
            <a:avLst/>
          </a:prstGeom>
          <a:ln>
            <a:noFill/>
          </a:ln>
          <a:effectLst>
            <a:outerShdw blurRad="292100" dist="139700" dir="2700000" algn="tl" rotWithShape="0">
              <a:srgbClr val="333333">
                <a:alpha val="65000"/>
              </a:srgbClr>
            </a:outerShdw>
          </a:effectLst>
        </p:spPr>
      </p:pic>
      <p:cxnSp>
        <p:nvCxnSpPr>
          <p:cNvPr id="178" name="Conector recto 177"/>
          <p:cNvCxnSpPr/>
          <p:nvPr/>
        </p:nvCxnSpPr>
        <p:spPr>
          <a:xfrm>
            <a:off x="1016108" y="2020813"/>
            <a:ext cx="6044115" cy="27103"/>
          </a:xfrm>
          <a:prstGeom prst="straightConnector1">
            <a:avLst/>
          </a:prstGeom>
          <a:ln>
            <a:headEnd type="none" w="med" len="med"/>
            <a:tailEnd type="non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pic>
        <p:nvPicPr>
          <p:cNvPr id="36" name="1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54151" y="1578355"/>
            <a:ext cx="778909" cy="1008000"/>
          </a:xfrm>
          <a:prstGeom prst="rect">
            <a:avLst/>
          </a:prstGeom>
          <a:ln>
            <a:noFill/>
          </a:ln>
          <a:effectLst>
            <a:outerShdw blurRad="292100" dist="139700" dir="2700000" algn="tl" rotWithShape="0">
              <a:srgbClr val="333333">
                <a:alpha val="65000"/>
              </a:srgbClr>
            </a:outerShdw>
          </a:effectLst>
        </p:spPr>
      </p:pic>
      <p:pic>
        <p:nvPicPr>
          <p:cNvPr id="37" name="1 Imagen"/>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71103" y="1543183"/>
            <a:ext cx="778911" cy="1008000"/>
          </a:xfrm>
          <a:prstGeom prst="rect">
            <a:avLst/>
          </a:prstGeom>
          <a:ln>
            <a:noFill/>
          </a:ln>
          <a:effectLst>
            <a:outerShdw blurRad="292100" dist="139700" dir="2700000" algn="tl" rotWithShape="0">
              <a:srgbClr val="333333">
                <a:alpha val="65000"/>
              </a:srgbClr>
            </a:outerShdw>
          </a:effectLst>
        </p:spPr>
      </p:pic>
      <p:pic>
        <p:nvPicPr>
          <p:cNvPr id="38" name="1 Imagen"/>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88057" y="1516803"/>
            <a:ext cx="778910" cy="1008000"/>
          </a:xfrm>
          <a:prstGeom prst="rect">
            <a:avLst/>
          </a:prstGeom>
          <a:ln>
            <a:noFill/>
          </a:ln>
          <a:effectLst>
            <a:outerShdw blurRad="292100" dist="139700" dir="2700000" algn="tl" rotWithShape="0">
              <a:srgbClr val="333333">
                <a:alpha val="65000"/>
              </a:srgbClr>
            </a:outerShdw>
          </a:effectLst>
        </p:spPr>
      </p:pic>
      <p:pic>
        <p:nvPicPr>
          <p:cNvPr id="39" name="Picture 2" descr="D:\SOCIOECOSISTEMICO_V2\z_MXD_CRITERIOS V2\INUNDACIONES.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05010" y="1481636"/>
            <a:ext cx="778910"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0" name="Picture 2" descr="D:\SOCIOECOSISTEMICO_V2\z_MXD_CRITERIOS V2\INUNDACIONES.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21962" y="1446474"/>
            <a:ext cx="778910"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cxnSp>
        <p:nvCxnSpPr>
          <p:cNvPr id="179" name="Conector angular 178"/>
          <p:cNvCxnSpPr/>
          <p:nvPr/>
        </p:nvCxnSpPr>
        <p:spPr>
          <a:xfrm flipV="1">
            <a:off x="1437300" y="3420528"/>
            <a:ext cx="5889759" cy="28348"/>
          </a:xfrm>
          <a:prstGeom prst="straightConnector1">
            <a:avLst/>
          </a:prstGeom>
          <a:ln>
            <a:headEnd type="none" w="med" len="med"/>
            <a:tailEnd type="triangle" w="med" len="med"/>
          </a:ln>
          <a:effectLst>
            <a:glow rad="635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70" name="Picture 2"/>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1955120" y="2830581"/>
            <a:ext cx="778913"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73" name="2 Imagen"/>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51853" y="2830581"/>
            <a:ext cx="778911" cy="1008000"/>
          </a:xfrm>
          <a:prstGeom prst="rect">
            <a:avLst/>
          </a:prstGeom>
          <a:ln>
            <a:noFill/>
          </a:ln>
          <a:effectLst>
            <a:outerShdw blurRad="292100" dist="139700" dir="2700000" algn="tl" rotWithShape="0">
              <a:srgbClr val="333333">
                <a:alpha val="65000"/>
              </a:srgbClr>
            </a:outerShdw>
          </a:effectLst>
        </p:spPr>
      </p:pic>
      <p:pic>
        <p:nvPicPr>
          <p:cNvPr id="76" name="2 Imagen"/>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48584" y="2830581"/>
            <a:ext cx="778913" cy="1008000"/>
          </a:xfrm>
          <a:prstGeom prst="rect">
            <a:avLst/>
          </a:prstGeom>
          <a:ln>
            <a:noFill/>
          </a:ln>
          <a:effectLst>
            <a:outerShdw blurRad="292100" dist="139700" dir="2700000" algn="tl" rotWithShape="0">
              <a:srgbClr val="333333">
                <a:alpha val="65000"/>
              </a:srgbClr>
            </a:outerShdw>
          </a:effectLst>
        </p:spPr>
      </p:pic>
      <p:pic>
        <p:nvPicPr>
          <p:cNvPr id="79" name="3 Imagen"/>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auto">
          <a:xfrm>
            <a:off x="5845318" y="2830581"/>
            <a:ext cx="778910"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82" name="Conector angular 181"/>
          <p:cNvCxnSpPr>
            <a:endCxn id="170" idx="1"/>
          </p:cNvCxnSpPr>
          <p:nvPr/>
        </p:nvCxnSpPr>
        <p:spPr>
          <a:xfrm flipV="1">
            <a:off x="2331623" y="3432693"/>
            <a:ext cx="4995436" cy="1948950"/>
          </a:xfrm>
          <a:prstGeom prst="bentConnector3">
            <a:avLst>
              <a:gd name="adj1" fmla="val 94882"/>
            </a:avLst>
          </a:prstGeom>
          <a:ln>
            <a:headEnd type="none" w="med" len="med"/>
            <a:tailEnd type="triangl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pic>
        <p:nvPicPr>
          <p:cNvPr id="98" name="12 Imagen"/>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bwMode="auto">
          <a:xfrm>
            <a:off x="5805892" y="4878226"/>
            <a:ext cx="806265" cy="10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2 Imagen"/>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27705" y="4878226"/>
            <a:ext cx="806265" cy="1008000"/>
          </a:xfrm>
          <a:prstGeom prst="rect">
            <a:avLst/>
          </a:prstGeom>
          <a:ln>
            <a:noFill/>
          </a:ln>
          <a:effectLst>
            <a:outerShdw blurRad="292100" dist="139700" dir="2700000" algn="tl" rotWithShape="0">
              <a:srgbClr val="333333">
                <a:alpha val="65000"/>
              </a:srgbClr>
            </a:outerShdw>
          </a:effectLst>
        </p:spPr>
      </p:pic>
      <p:pic>
        <p:nvPicPr>
          <p:cNvPr id="104" name="1 Imagen"/>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432012" y="4878226"/>
            <a:ext cx="806265" cy="1008000"/>
          </a:xfrm>
          <a:prstGeom prst="rect">
            <a:avLst/>
          </a:prstGeom>
          <a:ln>
            <a:noFill/>
          </a:ln>
          <a:effectLst>
            <a:outerShdw blurRad="292100" dist="139700" dir="2700000" algn="tl" rotWithShape="0">
              <a:srgbClr val="333333">
                <a:alpha val="65000"/>
              </a:srgbClr>
            </a:outerShdw>
          </a:effectLst>
        </p:spPr>
      </p:pic>
      <p:pic>
        <p:nvPicPr>
          <p:cNvPr id="110" name="1 Imagen"/>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34430" y="4878226"/>
            <a:ext cx="806264" cy="1008000"/>
          </a:xfrm>
          <a:prstGeom prst="rect">
            <a:avLst/>
          </a:prstGeom>
          <a:ln>
            <a:noFill/>
          </a:ln>
          <a:effectLst>
            <a:outerShdw blurRad="292100" dist="139700" dir="2700000" algn="tl" rotWithShape="0">
              <a:srgbClr val="333333">
                <a:alpha val="65000"/>
              </a:srgbClr>
            </a:outerShdw>
          </a:effectLst>
        </p:spPr>
      </p:pic>
      <p:cxnSp>
        <p:nvCxnSpPr>
          <p:cNvPr id="186" name="Conector recto 177"/>
          <p:cNvCxnSpPr/>
          <p:nvPr/>
        </p:nvCxnSpPr>
        <p:spPr>
          <a:xfrm>
            <a:off x="1170409" y="4832027"/>
            <a:ext cx="1149074" cy="546314"/>
          </a:xfrm>
          <a:prstGeom prst="bentConnector3">
            <a:avLst>
              <a:gd name="adj1" fmla="val 101266"/>
            </a:avLst>
          </a:prstGeom>
          <a:ln>
            <a:headEnd type="none" w="med" len="med"/>
            <a:tailEnd type="non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pic>
        <p:nvPicPr>
          <p:cNvPr id="113" name="1 Imagen"/>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81205" y="4343741"/>
            <a:ext cx="806265" cy="1008000"/>
          </a:xfrm>
          <a:prstGeom prst="rect">
            <a:avLst/>
          </a:prstGeom>
          <a:ln>
            <a:noFill/>
          </a:ln>
          <a:effectLst>
            <a:outerShdw blurRad="292100" dist="139700" dir="2700000" algn="tl" rotWithShape="0">
              <a:srgbClr val="333333">
                <a:alpha val="65000"/>
              </a:srgbClr>
            </a:outerShdw>
          </a:effectLst>
        </p:spPr>
      </p:pic>
      <p:pic>
        <p:nvPicPr>
          <p:cNvPr id="120" name="1 Imagen"/>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4145" y="4345611"/>
            <a:ext cx="806264" cy="1008000"/>
          </a:xfrm>
          <a:prstGeom prst="rect">
            <a:avLst/>
          </a:prstGeom>
          <a:ln>
            <a:noFill/>
          </a:ln>
          <a:effectLst>
            <a:outerShdw blurRad="292100" dist="139700" dir="2700000" algn="tl" rotWithShape="0">
              <a:srgbClr val="333333">
                <a:alpha val="65000"/>
              </a:srgbClr>
            </a:outerShdw>
          </a:effectLst>
        </p:spPr>
      </p:pic>
      <p:cxnSp>
        <p:nvCxnSpPr>
          <p:cNvPr id="190" name="Conector recto 177"/>
          <p:cNvCxnSpPr/>
          <p:nvPr/>
        </p:nvCxnSpPr>
        <p:spPr>
          <a:xfrm flipV="1">
            <a:off x="1195542" y="5390252"/>
            <a:ext cx="1194455" cy="774600"/>
          </a:xfrm>
          <a:prstGeom prst="bentConnector3">
            <a:avLst>
              <a:gd name="adj1" fmla="val 94902"/>
            </a:avLst>
          </a:prstGeom>
          <a:ln>
            <a:headEnd type="none" w="med" len="med"/>
            <a:tailEnd type="none" w="med" len="med"/>
          </a:ln>
          <a:effectLst>
            <a:glow rad="63500">
              <a:srgbClr val="00B0F0">
                <a:alpha val="40000"/>
              </a:srgbClr>
            </a:glow>
          </a:effectLst>
        </p:spPr>
        <p:style>
          <a:lnRef idx="3">
            <a:schemeClr val="dk1"/>
          </a:lnRef>
          <a:fillRef idx="0">
            <a:schemeClr val="dk1"/>
          </a:fillRef>
          <a:effectRef idx="2">
            <a:schemeClr val="dk1"/>
          </a:effectRef>
          <a:fontRef idx="minor">
            <a:schemeClr val="tx1"/>
          </a:fontRef>
        </p:style>
      </p:cxnSp>
      <p:pic>
        <p:nvPicPr>
          <p:cNvPr id="107" name="1 Imagen"/>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89277" y="5643268"/>
            <a:ext cx="806265" cy="1008000"/>
          </a:xfrm>
          <a:prstGeom prst="rect">
            <a:avLst/>
          </a:prstGeom>
          <a:ln>
            <a:noFill/>
          </a:ln>
          <a:effectLst>
            <a:outerShdw blurRad="292100" dist="139700" dir="2700000" algn="tl" rotWithShape="0">
              <a:srgbClr val="333333">
                <a:alpha val="65000"/>
              </a:srgbClr>
            </a:outerShdw>
          </a:effectLst>
        </p:spPr>
      </p:pic>
      <p:pic>
        <p:nvPicPr>
          <p:cNvPr id="122" name="1 Imagen"/>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379893" y="5629315"/>
            <a:ext cx="806265" cy="1008000"/>
          </a:xfrm>
          <a:prstGeom prst="rect">
            <a:avLst/>
          </a:prstGeom>
          <a:ln>
            <a:noFill/>
          </a:ln>
          <a:effectLst>
            <a:outerShdw blurRad="292100" dist="139700" dir="2700000" algn="tl" rotWithShape="0">
              <a:srgbClr val="333333">
                <a:alpha val="65000"/>
              </a:srgbClr>
            </a:outerShdw>
          </a:effectLst>
        </p:spPr>
      </p:pic>
      <p:sp>
        <p:nvSpPr>
          <p:cNvPr id="194" name="Rectángulo redondeado 193"/>
          <p:cNvSpPr/>
          <p:nvPr/>
        </p:nvSpPr>
        <p:spPr>
          <a:xfrm>
            <a:off x="7460385" y="5023102"/>
            <a:ext cx="1294276" cy="34766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latin typeface="Century Gothic" panose="020B0502020202020204" pitchFamily="34" charset="0"/>
              </a:rPr>
              <a:t>Alta</a:t>
            </a:r>
          </a:p>
        </p:txBody>
      </p:sp>
      <p:sp>
        <p:nvSpPr>
          <p:cNvPr id="195" name="Rectángulo redondeado 194"/>
          <p:cNvSpPr/>
          <p:nvPr/>
        </p:nvSpPr>
        <p:spPr>
          <a:xfrm>
            <a:off x="7460384" y="5399977"/>
            <a:ext cx="1294276" cy="347665"/>
          </a:xfrm>
          <a:prstGeom prst="roundRect">
            <a:avLst/>
          </a:prstGeom>
          <a:solidFill>
            <a:srgbClr val="89E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latin typeface="Century Gothic" panose="020B0502020202020204" pitchFamily="34" charset="0"/>
              </a:rPr>
              <a:t>Media</a:t>
            </a:r>
          </a:p>
        </p:txBody>
      </p:sp>
      <p:sp>
        <p:nvSpPr>
          <p:cNvPr id="196" name="Rectángulo redondeado 195"/>
          <p:cNvSpPr/>
          <p:nvPr/>
        </p:nvSpPr>
        <p:spPr>
          <a:xfrm>
            <a:off x="7460384" y="5776852"/>
            <a:ext cx="1294276" cy="347665"/>
          </a:xfrm>
          <a:prstGeom prst="roundRect">
            <a:avLst/>
          </a:prstGeom>
          <a:solidFill>
            <a:srgbClr val="FFF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schemeClr val="bg1">
                    <a:lumMod val="50000"/>
                  </a:schemeClr>
                </a:solidFill>
                <a:latin typeface="Century Gothic" panose="020B0502020202020204" pitchFamily="34" charset="0"/>
              </a:rPr>
              <a:t>Baja</a:t>
            </a:r>
          </a:p>
        </p:txBody>
      </p:sp>
      <p:sp>
        <p:nvSpPr>
          <p:cNvPr id="197" name="Rectángulo redondeado 196"/>
          <p:cNvSpPr/>
          <p:nvPr/>
        </p:nvSpPr>
        <p:spPr>
          <a:xfrm>
            <a:off x="7468724" y="6153727"/>
            <a:ext cx="1294276" cy="347665"/>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b="1" dirty="0">
                <a:solidFill>
                  <a:schemeClr val="bg1">
                    <a:lumMod val="50000"/>
                  </a:schemeClr>
                </a:solidFill>
                <a:latin typeface="Century Gothic" panose="020B0502020202020204" pitchFamily="34" charset="0"/>
              </a:rPr>
              <a:t>No Apto</a:t>
            </a:r>
          </a:p>
        </p:txBody>
      </p:sp>
      <p:sp>
        <p:nvSpPr>
          <p:cNvPr id="198" name="3 Título"/>
          <p:cNvSpPr txBox="1">
            <a:spLocks/>
          </p:cNvSpPr>
          <p:nvPr/>
        </p:nvSpPr>
        <p:spPr>
          <a:xfrm>
            <a:off x="3013776" y="6435969"/>
            <a:ext cx="3310170" cy="259978"/>
          </a:xfrm>
          <a:prstGeom prst="rect">
            <a:avLst/>
          </a:prstGeom>
          <a:solidFill>
            <a:srgbClr val="19C3FF"/>
          </a:solidFill>
        </p:spPr>
        <p:txBody>
          <a:bodyPr anchor="ctr">
            <a:noAutofit/>
          </a:bodyPr>
          <a:lstStyle/>
          <a:p>
            <a:pPr algn="ctr">
              <a:defRPr/>
            </a:pPr>
            <a:r>
              <a:rPr lang="es-ES" sz="1400" b="1" dirty="0">
                <a:solidFill>
                  <a:prstClr val="white"/>
                </a:solidFill>
                <a:latin typeface="Century Gothic" pitchFamily="34" charset="0"/>
                <a:ea typeface="+mj-ea"/>
                <a:cs typeface="+mj-cs"/>
              </a:rPr>
              <a:t>COMPONENTE SOCIOECONÓMICO</a:t>
            </a:r>
          </a:p>
        </p:txBody>
      </p:sp>
      <p:sp>
        <p:nvSpPr>
          <p:cNvPr id="199" name="3 Título"/>
          <p:cNvSpPr txBox="1">
            <a:spLocks/>
          </p:cNvSpPr>
          <p:nvPr/>
        </p:nvSpPr>
        <p:spPr>
          <a:xfrm>
            <a:off x="906205" y="4001919"/>
            <a:ext cx="3310170" cy="247229"/>
          </a:xfrm>
          <a:prstGeom prst="rect">
            <a:avLst/>
          </a:prstGeom>
          <a:solidFill>
            <a:srgbClr val="F4B183"/>
          </a:solidFill>
        </p:spPr>
        <p:txBody>
          <a:bodyPr anchor="ctr">
            <a:noAutofit/>
          </a:bodyPr>
          <a:lstStyle/>
          <a:p>
            <a:pPr algn="ctr">
              <a:defRPr/>
            </a:pPr>
            <a:r>
              <a:rPr lang="es-ES" sz="1400" b="1" dirty="0">
                <a:solidFill>
                  <a:prstClr val="white"/>
                </a:solidFill>
                <a:latin typeface="Century Gothic" pitchFamily="34" charset="0"/>
                <a:ea typeface="+mj-ea"/>
                <a:cs typeface="+mj-cs"/>
              </a:rPr>
              <a:t>COMPONENTE SOCIOECOSISTÉMICO</a:t>
            </a:r>
          </a:p>
        </p:txBody>
      </p:sp>
      <p:sp>
        <p:nvSpPr>
          <p:cNvPr id="200" name="3 Título"/>
          <p:cNvSpPr txBox="1">
            <a:spLocks/>
          </p:cNvSpPr>
          <p:nvPr/>
        </p:nvSpPr>
        <p:spPr>
          <a:xfrm>
            <a:off x="69105" y="1278845"/>
            <a:ext cx="2082673" cy="244187"/>
          </a:xfrm>
          <a:prstGeom prst="rect">
            <a:avLst/>
          </a:prstGeom>
          <a:solidFill>
            <a:srgbClr val="FF65FF"/>
          </a:solidFill>
        </p:spPr>
        <p:txBody>
          <a:bodyPr anchor="ctr">
            <a:noAutofit/>
          </a:bodyPr>
          <a:lstStyle/>
          <a:p>
            <a:pPr algn="ctr">
              <a:defRPr/>
            </a:pPr>
            <a:r>
              <a:rPr lang="es-ES" sz="1400" b="1" dirty="0">
                <a:solidFill>
                  <a:prstClr val="white"/>
                </a:solidFill>
                <a:latin typeface="Century Gothic" pitchFamily="34" charset="0"/>
                <a:ea typeface="+mj-ea"/>
                <a:cs typeface="+mj-cs"/>
              </a:rPr>
              <a:t>COMPONENTE FÍSICO</a:t>
            </a:r>
          </a:p>
        </p:txBody>
      </p:sp>
    </p:spTree>
    <p:extLst>
      <p:ext uri="{BB962C8B-B14F-4D97-AF65-F5344CB8AC3E}">
        <p14:creationId xmlns:p14="http://schemas.microsoft.com/office/powerpoint/2010/main" val="2418836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p:cNvSpPr/>
          <p:nvPr/>
        </p:nvSpPr>
        <p:spPr>
          <a:xfrm>
            <a:off x="4070844" y="1469572"/>
            <a:ext cx="3426693" cy="3426693"/>
          </a:xfrm>
          <a:custGeom>
            <a:avLst/>
            <a:gdLst>
              <a:gd name="connsiteX0" fmla="*/ 0 w 3426693"/>
              <a:gd name="connsiteY0" fmla="*/ 1713347 h 3426693"/>
              <a:gd name="connsiteX1" fmla="*/ 1713347 w 3426693"/>
              <a:gd name="connsiteY1" fmla="*/ 0 h 3426693"/>
              <a:gd name="connsiteX2" fmla="*/ 3426694 w 3426693"/>
              <a:gd name="connsiteY2" fmla="*/ 1713347 h 3426693"/>
              <a:gd name="connsiteX3" fmla="*/ 1713347 w 3426693"/>
              <a:gd name="connsiteY3" fmla="*/ 3426694 h 3426693"/>
              <a:gd name="connsiteX4" fmla="*/ 0 w 3426693"/>
              <a:gd name="connsiteY4" fmla="*/ 1713347 h 342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3" h="3426693">
                <a:moveTo>
                  <a:pt x="0" y="1713347"/>
                </a:moveTo>
                <a:cubicBezTo>
                  <a:pt x="0" y="767092"/>
                  <a:pt x="767092" y="0"/>
                  <a:pt x="1713347" y="0"/>
                </a:cubicBezTo>
                <a:cubicBezTo>
                  <a:pt x="2659602" y="0"/>
                  <a:pt x="3426694" y="767092"/>
                  <a:pt x="3426694" y="1713347"/>
                </a:cubicBezTo>
                <a:cubicBezTo>
                  <a:pt x="3426694" y="2659602"/>
                  <a:pt x="2659602" y="3426694"/>
                  <a:pt x="1713347" y="3426694"/>
                </a:cubicBezTo>
                <a:cubicBezTo>
                  <a:pt x="767092" y="3426694"/>
                  <a:pt x="0" y="2659602"/>
                  <a:pt x="0" y="1713347"/>
                </a:cubicBezTo>
                <a:close/>
              </a:path>
            </a:pathLst>
          </a:cu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537388" tIns="537388" rIns="537388" bIns="537388" numCol="1" spcCol="1270" anchor="ctr" anchorCtr="0">
            <a:noAutofit/>
          </a:bodyPr>
          <a:lstStyle/>
          <a:p>
            <a:pPr algn="ctr" defTabSz="1244600">
              <a:lnSpc>
                <a:spcPct val="90000"/>
              </a:lnSpc>
              <a:spcBef>
                <a:spcPct val="0"/>
              </a:spcBef>
              <a:spcAft>
                <a:spcPct val="35000"/>
              </a:spcAft>
            </a:pPr>
            <a:r>
              <a:rPr lang="es-CO" sz="2800" b="1" dirty="0" smtClean="0">
                <a:solidFill>
                  <a:srgbClr val="159741"/>
                </a:solidFill>
              </a:rPr>
              <a:t>Optimización de </a:t>
            </a:r>
            <a:r>
              <a:rPr lang="es-CO" sz="2800" b="1" dirty="0" err="1" smtClean="0">
                <a:solidFill>
                  <a:srgbClr val="159741"/>
                </a:solidFill>
              </a:rPr>
              <a:t>Geoprocesos</a:t>
            </a:r>
            <a:endParaRPr lang="es-CO" sz="2800" b="1" dirty="0">
              <a:solidFill>
                <a:srgbClr val="159741"/>
              </a:solidFill>
            </a:endParaRPr>
          </a:p>
        </p:txBody>
      </p:sp>
      <p:grpSp>
        <p:nvGrpSpPr>
          <p:cNvPr id="3" name="Grupo 2"/>
          <p:cNvGrpSpPr/>
          <p:nvPr/>
        </p:nvGrpSpPr>
        <p:grpSpPr>
          <a:xfrm>
            <a:off x="397677" y="2381696"/>
            <a:ext cx="4066343" cy="2154746"/>
            <a:chOff x="416727" y="2934146"/>
            <a:chExt cx="4066343" cy="2154746"/>
          </a:xfrm>
        </p:grpSpPr>
        <p:sp>
          <p:nvSpPr>
            <p:cNvPr id="4" name="Forma libre 3"/>
            <p:cNvSpPr/>
            <p:nvPr/>
          </p:nvSpPr>
          <p:spPr>
            <a:xfrm>
              <a:off x="2769724" y="3375546"/>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8910593"/>
                <a:satOff val="-41115"/>
                <a:lumOff val="1513"/>
                <a:alphaOff val="0"/>
              </a:schemeClr>
            </a:fillRef>
            <a:effectRef idx="0">
              <a:schemeClr val="accent4">
                <a:alpha val="50000"/>
                <a:hueOff val="8910593"/>
                <a:satOff val="-41115"/>
                <a:lumOff val="1513"/>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Expresiones de Consola</a:t>
              </a:r>
              <a:endParaRPr lang="es-CO" sz="1200" b="1" dirty="0">
                <a:solidFill>
                  <a:prstClr val="black"/>
                </a:solidFill>
              </a:endParaRPr>
            </a:p>
          </p:txBody>
        </p:sp>
        <p:grpSp>
          <p:nvGrpSpPr>
            <p:cNvPr id="5" name="Grupo 4"/>
            <p:cNvGrpSpPr/>
            <p:nvPr/>
          </p:nvGrpSpPr>
          <p:grpSpPr>
            <a:xfrm>
              <a:off x="416727" y="2934146"/>
              <a:ext cx="2935385" cy="2062103"/>
              <a:chOff x="963167" y="712080"/>
              <a:chExt cx="2935385" cy="2062103"/>
            </a:xfrm>
            <a:solidFill>
              <a:schemeClr val="bg1">
                <a:lumMod val="95000"/>
              </a:schemeClr>
            </a:solidFill>
          </p:grpSpPr>
          <p:cxnSp>
            <p:nvCxnSpPr>
              <p:cNvPr id="6" name="Conector angular 5"/>
              <p:cNvCxnSpPr>
                <a:endCxn id="7" idx="3"/>
              </p:cNvCxnSpPr>
              <p:nvPr/>
            </p:nvCxnSpPr>
            <p:spPr>
              <a:xfrm rot="10800000" flipV="1">
                <a:off x="2694430" y="1646412"/>
                <a:ext cx="1204122" cy="96720"/>
              </a:xfrm>
              <a:prstGeom prst="bentConnector3">
                <a:avLst>
                  <a:gd name="adj1" fmla="val 50000"/>
                </a:avLst>
              </a:prstGeom>
              <a:grpFill/>
              <a:ln w="19050">
                <a:solidFill>
                  <a:srgbClr val="9DD5E5"/>
                </a:solidFill>
              </a:ln>
            </p:spPr>
            <p:style>
              <a:lnRef idx="3">
                <a:schemeClr val="accent6"/>
              </a:lnRef>
              <a:fillRef idx="0">
                <a:schemeClr val="accent6"/>
              </a:fillRef>
              <a:effectRef idx="2">
                <a:schemeClr val="accent6"/>
              </a:effectRef>
              <a:fontRef idx="minor">
                <a:schemeClr val="tx1"/>
              </a:fontRef>
            </p:style>
          </p:cxnSp>
          <p:sp>
            <p:nvSpPr>
              <p:cNvPr id="7" name="CuadroTexto 6"/>
              <p:cNvSpPr txBox="1"/>
              <p:nvPr/>
            </p:nvSpPr>
            <p:spPr>
              <a:xfrm>
                <a:off x="963167" y="712080"/>
                <a:ext cx="1731263" cy="2062103"/>
              </a:xfrm>
              <a:prstGeom prst="rect">
                <a:avLst/>
              </a:prstGeom>
              <a:grpFill/>
              <a:ln w="19050">
                <a:solidFill>
                  <a:srgbClr val="9DD5E5"/>
                </a:solidFill>
              </a:ln>
            </p:spPr>
            <p:txBody>
              <a:bodyPr wrap="square" rtlCol="0">
                <a:spAutoFit/>
              </a:bodyPr>
              <a:lstStyle/>
              <a:p>
                <a:pPr algn="ctr"/>
                <a:r>
                  <a:rPr lang="es-CO" sz="1600" dirty="0" smtClean="0">
                    <a:solidFill>
                      <a:prstClr val="black"/>
                    </a:solidFill>
                  </a:rPr>
                  <a:t>Permiten </a:t>
                </a:r>
                <a:r>
                  <a:rPr lang="es-CO" sz="1600" dirty="0">
                    <a:solidFill>
                      <a:prstClr val="black"/>
                    </a:solidFill>
                  </a:rPr>
                  <a:t>realizar tareas automatizadas de forma ágil sin crear modelos o </a:t>
                </a:r>
                <a:r>
                  <a:rPr lang="es-CO" sz="1600" dirty="0" err="1">
                    <a:solidFill>
                      <a:prstClr val="black"/>
                    </a:solidFill>
                  </a:rPr>
                  <a:t>add-ins</a:t>
                </a:r>
                <a:endParaRPr lang="es-CO" sz="1600" dirty="0">
                  <a:solidFill>
                    <a:prstClr val="black"/>
                  </a:solidFill>
                </a:endParaRPr>
              </a:p>
              <a:p>
                <a:pPr algn="ctr"/>
                <a:r>
                  <a:rPr lang="es-CO" sz="1600" dirty="0" smtClean="0">
                    <a:solidFill>
                      <a:prstClr val="black"/>
                    </a:solidFill>
                  </a:rPr>
                  <a:t> </a:t>
                </a:r>
                <a:endParaRPr lang="es-CO" sz="1600" dirty="0">
                  <a:solidFill>
                    <a:prstClr val="black"/>
                  </a:solidFill>
                </a:endParaRPr>
              </a:p>
            </p:txBody>
          </p:sp>
        </p:grpSp>
      </p:grpSp>
      <p:grpSp>
        <p:nvGrpSpPr>
          <p:cNvPr id="8" name="Grupo 7"/>
          <p:cNvGrpSpPr/>
          <p:nvPr/>
        </p:nvGrpSpPr>
        <p:grpSpPr>
          <a:xfrm>
            <a:off x="82550" y="4337951"/>
            <a:ext cx="5589527" cy="1713346"/>
            <a:chOff x="101600" y="4890401"/>
            <a:chExt cx="5589527" cy="1713346"/>
          </a:xfrm>
        </p:grpSpPr>
        <p:sp>
          <p:nvSpPr>
            <p:cNvPr id="9" name="Forma libre 8"/>
            <p:cNvSpPr/>
            <p:nvPr/>
          </p:nvSpPr>
          <p:spPr>
            <a:xfrm>
              <a:off x="3977781" y="489040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nvGrpSpPr>
            <p:cNvPr id="10" name="Grupo 9"/>
            <p:cNvGrpSpPr/>
            <p:nvPr/>
          </p:nvGrpSpPr>
          <p:grpSpPr>
            <a:xfrm>
              <a:off x="101600" y="5389789"/>
              <a:ext cx="4295980" cy="830997"/>
              <a:chOff x="1041227" y="2477176"/>
              <a:chExt cx="3000088" cy="830997"/>
            </a:xfrm>
            <a:solidFill>
              <a:schemeClr val="bg1">
                <a:lumMod val="95000"/>
              </a:schemeClr>
            </a:solidFill>
          </p:grpSpPr>
          <p:cxnSp>
            <p:nvCxnSpPr>
              <p:cNvPr id="11" name="Conector angular 10"/>
              <p:cNvCxnSpPr/>
              <p:nvPr/>
            </p:nvCxnSpPr>
            <p:spPr>
              <a:xfrm rot="10800000">
                <a:off x="3346305" y="2794076"/>
                <a:ext cx="695010" cy="289529"/>
              </a:xfrm>
              <a:prstGeom prst="bentConnector3">
                <a:avLst>
                  <a:gd name="adj1" fmla="val 67865"/>
                </a:avLst>
              </a:prstGeom>
              <a:grpFill/>
              <a:ln w="19050">
                <a:solidFill>
                  <a:srgbClr val="98E9DA"/>
                </a:solidFill>
              </a:ln>
            </p:spPr>
            <p:style>
              <a:lnRef idx="3">
                <a:schemeClr val="accent6"/>
              </a:lnRef>
              <a:fillRef idx="0">
                <a:schemeClr val="accent6"/>
              </a:fillRef>
              <a:effectRef idx="2">
                <a:schemeClr val="accent6"/>
              </a:effectRef>
              <a:fontRef idx="minor">
                <a:schemeClr val="tx1"/>
              </a:fontRef>
            </p:style>
          </p:cxnSp>
          <p:sp>
            <p:nvSpPr>
              <p:cNvPr id="12" name="CuadroTexto 11"/>
              <p:cNvSpPr txBox="1"/>
              <p:nvPr/>
            </p:nvSpPr>
            <p:spPr>
              <a:xfrm>
                <a:off x="1041227" y="2477176"/>
                <a:ext cx="2305078" cy="830997"/>
              </a:xfrm>
              <a:prstGeom prst="rect">
                <a:avLst/>
              </a:prstGeom>
              <a:grpFill/>
              <a:ln w="19050">
                <a:solidFill>
                  <a:srgbClr val="98E9DA"/>
                </a:solidFill>
              </a:ln>
            </p:spPr>
            <p:txBody>
              <a:bodyPr wrap="square" rtlCol="0">
                <a:spAutoFit/>
              </a:bodyPr>
              <a:lstStyle/>
              <a:p>
                <a:pPr algn="ctr"/>
                <a:r>
                  <a:rPr lang="es-CO" sz="1600" dirty="0" smtClean="0">
                    <a:solidFill>
                      <a:prstClr val="black"/>
                    </a:solidFill>
                  </a:rPr>
                  <a:t>Agilizan de forma considerable operaciones como el cálculo y consulta de atributos.</a:t>
                </a:r>
                <a:endParaRPr lang="es-CO" sz="1600" dirty="0">
                  <a:solidFill>
                    <a:prstClr val="black"/>
                  </a:solidFill>
                </a:endParaRPr>
              </a:p>
            </p:txBody>
          </p:sp>
        </p:grpSp>
      </p:grpSp>
      <p:grpSp>
        <p:nvGrpSpPr>
          <p:cNvPr id="13" name="Grupo 12"/>
          <p:cNvGrpSpPr/>
          <p:nvPr/>
        </p:nvGrpSpPr>
        <p:grpSpPr>
          <a:xfrm>
            <a:off x="6673210" y="934102"/>
            <a:ext cx="5044040" cy="1713346"/>
            <a:chOff x="6692260" y="1486552"/>
            <a:chExt cx="5044040" cy="1713346"/>
          </a:xfrm>
        </p:grpSpPr>
        <p:sp>
          <p:nvSpPr>
            <p:cNvPr id="14" name="Forma libre 13"/>
            <p:cNvSpPr/>
            <p:nvPr/>
          </p:nvSpPr>
          <p:spPr>
            <a:xfrm>
              <a:off x="6692260" y="1486552"/>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2970198"/>
                <a:satOff val="-13705"/>
                <a:lumOff val="504"/>
                <a:alphaOff val="0"/>
              </a:schemeClr>
            </a:fillRef>
            <a:effectRef idx="0">
              <a:schemeClr val="accent4">
                <a:alpha val="50000"/>
                <a:hueOff val="2970198"/>
                <a:satOff val="-13705"/>
                <a:lumOff val="504"/>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a 64 bits</a:t>
              </a:r>
              <a:endParaRPr lang="es-CO" sz="1200" b="1" dirty="0">
                <a:solidFill>
                  <a:prstClr val="black"/>
                </a:solidFill>
              </a:endParaRPr>
            </a:p>
          </p:txBody>
        </p:sp>
        <p:grpSp>
          <p:nvGrpSpPr>
            <p:cNvPr id="15" name="Grupo 14"/>
            <p:cNvGrpSpPr/>
            <p:nvPr/>
          </p:nvGrpSpPr>
          <p:grpSpPr>
            <a:xfrm>
              <a:off x="8255015" y="2062681"/>
              <a:ext cx="3481285" cy="1077218"/>
              <a:chOff x="8255015" y="2062681"/>
              <a:chExt cx="3481285" cy="1077218"/>
            </a:xfrm>
          </p:grpSpPr>
          <p:cxnSp>
            <p:nvCxnSpPr>
              <p:cNvPr id="16" name="Conector angular 15"/>
              <p:cNvCxnSpPr>
                <a:stCxn id="17" idx="1"/>
              </p:cNvCxnSpPr>
              <p:nvPr/>
            </p:nvCxnSpPr>
            <p:spPr>
              <a:xfrm rot="10800000">
                <a:off x="8255015" y="2133534"/>
                <a:ext cx="983271" cy="467757"/>
              </a:xfrm>
              <a:prstGeom prst="bentConnector3">
                <a:avLst>
                  <a:gd name="adj1" fmla="val 50000"/>
                </a:avLst>
              </a:prstGeom>
              <a:ln>
                <a:solidFill>
                  <a:srgbClr val="B7F689"/>
                </a:solidFill>
              </a:ln>
            </p:spPr>
            <p:style>
              <a:lnRef idx="3">
                <a:schemeClr val="accent6"/>
              </a:lnRef>
              <a:fillRef idx="0">
                <a:schemeClr val="accent6"/>
              </a:fillRef>
              <a:effectRef idx="2">
                <a:schemeClr val="accent6"/>
              </a:effectRef>
              <a:fontRef idx="minor">
                <a:schemeClr val="tx1"/>
              </a:fontRef>
            </p:style>
          </p:cxnSp>
          <p:sp>
            <p:nvSpPr>
              <p:cNvPr id="17" name="CuadroTexto 16"/>
              <p:cNvSpPr txBox="1"/>
              <p:nvPr/>
            </p:nvSpPr>
            <p:spPr>
              <a:xfrm>
                <a:off x="9238285" y="2062681"/>
                <a:ext cx="2498015" cy="1077218"/>
              </a:xfrm>
              <a:prstGeom prst="rect">
                <a:avLst/>
              </a:prstGeom>
              <a:solidFill>
                <a:schemeClr val="bg1">
                  <a:lumMod val="95000"/>
                </a:schemeClr>
              </a:solidFill>
              <a:ln w="19050">
                <a:solidFill>
                  <a:srgbClr val="B7F689"/>
                </a:solidFill>
              </a:ln>
            </p:spPr>
            <p:txBody>
              <a:bodyPr wrap="square" rtlCol="0">
                <a:spAutoFit/>
              </a:bodyPr>
              <a:lstStyle/>
              <a:p>
                <a:pPr algn="ctr"/>
                <a:r>
                  <a:rPr lang="es-CO" sz="1600" dirty="0" smtClean="0">
                    <a:solidFill>
                      <a:prstClr val="black"/>
                    </a:solidFill>
                  </a:rPr>
                  <a:t>Permite aprovechar toda la Memoria RAM disponible en el equipo. </a:t>
                </a:r>
                <a:endParaRPr lang="es-CO" sz="1600" dirty="0">
                  <a:solidFill>
                    <a:prstClr val="black"/>
                  </a:solidFill>
                </a:endParaRPr>
              </a:p>
            </p:txBody>
          </p:sp>
        </p:grpSp>
      </p:grpSp>
      <p:grpSp>
        <p:nvGrpSpPr>
          <p:cNvPr id="18" name="Grupo 17"/>
          <p:cNvGrpSpPr/>
          <p:nvPr/>
        </p:nvGrpSpPr>
        <p:grpSpPr>
          <a:xfrm>
            <a:off x="7104360" y="2823096"/>
            <a:ext cx="4878091" cy="1713346"/>
            <a:chOff x="7123410" y="3375546"/>
            <a:chExt cx="4878091" cy="1713346"/>
          </a:xfrm>
        </p:grpSpPr>
        <p:sp>
          <p:nvSpPr>
            <p:cNvPr id="19" name="Forma libre 18"/>
            <p:cNvSpPr/>
            <p:nvPr/>
          </p:nvSpPr>
          <p:spPr>
            <a:xfrm>
              <a:off x="7123410" y="3375546"/>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nvGrpSpPr>
            <p:cNvPr id="20" name="Grupo 19"/>
            <p:cNvGrpSpPr/>
            <p:nvPr/>
          </p:nvGrpSpPr>
          <p:grpSpPr>
            <a:xfrm>
              <a:off x="8671798" y="3401525"/>
              <a:ext cx="3329703" cy="1077218"/>
              <a:chOff x="8671798" y="3401525"/>
              <a:chExt cx="3329703" cy="1077218"/>
            </a:xfrm>
          </p:grpSpPr>
          <p:cxnSp>
            <p:nvCxnSpPr>
              <p:cNvPr id="21" name="Conector angular 20"/>
              <p:cNvCxnSpPr/>
              <p:nvPr/>
            </p:nvCxnSpPr>
            <p:spPr>
              <a:xfrm rot="10800000" flipV="1">
                <a:off x="8671798" y="3955490"/>
                <a:ext cx="831689" cy="230323"/>
              </a:xfrm>
              <a:prstGeom prst="bentConnector3">
                <a:avLst>
                  <a:gd name="adj1" fmla="val 50000"/>
                </a:avLst>
              </a:prstGeom>
              <a:ln>
                <a:solidFill>
                  <a:srgbClr val="8FF28E"/>
                </a:solidFill>
              </a:ln>
            </p:spPr>
            <p:style>
              <a:lnRef idx="3">
                <a:schemeClr val="accent6"/>
              </a:lnRef>
              <a:fillRef idx="0">
                <a:schemeClr val="accent6"/>
              </a:fillRef>
              <a:effectRef idx="2">
                <a:schemeClr val="accent6"/>
              </a:effectRef>
              <a:fontRef idx="minor">
                <a:schemeClr val="tx1"/>
              </a:fontRef>
            </p:style>
          </p:cxnSp>
          <p:sp>
            <p:nvSpPr>
              <p:cNvPr id="22" name="CuadroTexto 21"/>
              <p:cNvSpPr txBox="1"/>
              <p:nvPr/>
            </p:nvSpPr>
            <p:spPr>
              <a:xfrm>
                <a:off x="9220201" y="3401525"/>
                <a:ext cx="2781300" cy="1077218"/>
              </a:xfrm>
              <a:prstGeom prst="rect">
                <a:avLst/>
              </a:prstGeom>
              <a:solidFill>
                <a:schemeClr val="bg1">
                  <a:lumMod val="95000"/>
                </a:schemeClr>
              </a:solidFill>
              <a:ln w="19050">
                <a:solidFill>
                  <a:srgbClr val="8FF28E"/>
                </a:solidFill>
              </a:ln>
            </p:spPr>
            <p:txBody>
              <a:bodyPr wrap="square" rtlCol="0">
                <a:spAutoFit/>
              </a:bodyPr>
              <a:lstStyle/>
              <a:p>
                <a:pPr algn="ctr"/>
                <a:r>
                  <a:rPr lang="es-CO" sz="1600" dirty="0" smtClean="0">
                    <a:solidFill>
                      <a:prstClr val="black"/>
                    </a:solidFill>
                  </a:rPr>
                  <a:t>Permite ejecutar operaciones aprovechando mejor los múltiples procesadores.</a:t>
                </a:r>
                <a:endParaRPr lang="es-CO" sz="1600" dirty="0">
                  <a:solidFill>
                    <a:prstClr val="black"/>
                  </a:solidFill>
                </a:endParaRPr>
              </a:p>
            </p:txBody>
          </p:sp>
        </p:grpSp>
      </p:grpSp>
      <p:grpSp>
        <p:nvGrpSpPr>
          <p:cNvPr id="23" name="Grupo 22"/>
          <p:cNvGrpSpPr/>
          <p:nvPr/>
        </p:nvGrpSpPr>
        <p:grpSpPr>
          <a:xfrm>
            <a:off x="4927517" y="93421"/>
            <a:ext cx="7054934" cy="1713346"/>
            <a:chOff x="4946567" y="645871"/>
            <a:chExt cx="7054934" cy="1713346"/>
          </a:xfrm>
        </p:grpSpPr>
        <p:sp>
          <p:nvSpPr>
            <p:cNvPr id="24" name="Forma libre 23"/>
            <p:cNvSpPr/>
            <p:nvPr/>
          </p:nvSpPr>
          <p:spPr>
            <a:xfrm>
              <a:off x="4946567" y="64587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Buenas prácticas</a:t>
              </a:r>
              <a:endParaRPr lang="es-CO" sz="1200" b="1" dirty="0">
                <a:solidFill>
                  <a:prstClr val="black"/>
                </a:solidFill>
              </a:endParaRPr>
            </a:p>
          </p:txBody>
        </p:sp>
        <p:grpSp>
          <p:nvGrpSpPr>
            <p:cNvPr id="25" name="Grupo 24"/>
            <p:cNvGrpSpPr/>
            <p:nvPr/>
          </p:nvGrpSpPr>
          <p:grpSpPr>
            <a:xfrm>
              <a:off x="6312698" y="1058843"/>
              <a:ext cx="5688803" cy="900441"/>
              <a:chOff x="5821141" y="212642"/>
              <a:chExt cx="5688803" cy="900441"/>
            </a:xfrm>
            <a:solidFill>
              <a:schemeClr val="bg1">
                <a:lumMod val="95000"/>
              </a:schemeClr>
            </a:solidFill>
          </p:grpSpPr>
          <p:sp>
            <p:nvSpPr>
              <p:cNvPr id="26" name="CuadroTexto 25"/>
              <p:cNvSpPr txBox="1"/>
              <p:nvPr/>
            </p:nvSpPr>
            <p:spPr>
              <a:xfrm>
                <a:off x="8393989" y="282086"/>
                <a:ext cx="3115955" cy="830997"/>
              </a:xfrm>
              <a:prstGeom prst="rect">
                <a:avLst/>
              </a:prstGeom>
              <a:grpFill/>
              <a:ln w="19050">
                <a:solidFill>
                  <a:srgbClr val="E7FA84"/>
                </a:solidFill>
              </a:ln>
            </p:spPr>
            <p:txBody>
              <a:bodyPr wrap="square" rtlCol="0">
                <a:spAutoFit/>
              </a:bodyPr>
              <a:lstStyle/>
              <a:p>
                <a:pPr algn="ctr"/>
                <a:r>
                  <a:rPr lang="es-CO" sz="1600" dirty="0" smtClean="0">
                    <a:solidFill>
                      <a:prstClr val="black"/>
                    </a:solidFill>
                  </a:rPr>
                  <a:t>Permiten mejorar la calidad y la velocidad de procesamiento de los datos.</a:t>
                </a:r>
                <a:endParaRPr lang="es-CO" sz="1600" dirty="0">
                  <a:solidFill>
                    <a:prstClr val="black"/>
                  </a:solidFill>
                </a:endParaRPr>
              </a:p>
            </p:txBody>
          </p:sp>
          <p:cxnSp>
            <p:nvCxnSpPr>
              <p:cNvPr id="27" name="Conector angular 26"/>
              <p:cNvCxnSpPr/>
              <p:nvPr/>
            </p:nvCxnSpPr>
            <p:spPr>
              <a:xfrm rot="10800000">
                <a:off x="5821141" y="212642"/>
                <a:ext cx="2666203" cy="316292"/>
              </a:xfrm>
              <a:prstGeom prst="bentConnector3">
                <a:avLst>
                  <a:gd name="adj1" fmla="val 50000"/>
                </a:avLst>
              </a:prstGeom>
              <a:grpFill/>
              <a:ln w="19050">
                <a:solidFill>
                  <a:srgbClr val="E7FA84"/>
                </a:solidFill>
              </a:ln>
            </p:spPr>
            <p:style>
              <a:lnRef idx="3">
                <a:schemeClr val="accent6"/>
              </a:lnRef>
              <a:fillRef idx="0">
                <a:schemeClr val="accent6"/>
              </a:fillRef>
              <a:effectRef idx="2">
                <a:schemeClr val="accent6"/>
              </a:effectRef>
              <a:fontRef idx="minor">
                <a:schemeClr val="tx1"/>
              </a:fontRef>
            </p:style>
          </p:cxnSp>
        </p:grpSp>
      </p:grpSp>
      <p:grpSp>
        <p:nvGrpSpPr>
          <p:cNvPr id="28" name="Grupo 27"/>
          <p:cNvGrpSpPr/>
          <p:nvPr/>
        </p:nvGrpSpPr>
        <p:grpSpPr>
          <a:xfrm>
            <a:off x="5896303" y="4337951"/>
            <a:ext cx="5589529" cy="1713346"/>
            <a:chOff x="5915353" y="4890401"/>
            <a:chExt cx="5589529" cy="1713346"/>
          </a:xfrm>
        </p:grpSpPr>
        <p:sp>
          <p:nvSpPr>
            <p:cNvPr id="29" name="Forma libre 28"/>
            <p:cNvSpPr/>
            <p:nvPr/>
          </p:nvSpPr>
          <p:spPr>
            <a:xfrm>
              <a:off x="5915353" y="4890401"/>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nvGrpSpPr>
            <p:cNvPr id="30" name="Grupo 29"/>
            <p:cNvGrpSpPr/>
            <p:nvPr/>
          </p:nvGrpSpPr>
          <p:grpSpPr>
            <a:xfrm>
              <a:off x="7159873" y="5031987"/>
              <a:ext cx="4345009" cy="830997"/>
              <a:chOff x="7159873" y="5031987"/>
              <a:chExt cx="4345009" cy="830997"/>
            </a:xfrm>
          </p:grpSpPr>
          <p:sp>
            <p:nvSpPr>
              <p:cNvPr id="31" name="CuadroTexto 30"/>
              <p:cNvSpPr txBox="1"/>
              <p:nvPr/>
            </p:nvSpPr>
            <p:spPr>
              <a:xfrm>
                <a:off x="8388927" y="5031987"/>
                <a:ext cx="3115955" cy="830997"/>
              </a:xfrm>
              <a:prstGeom prst="rect">
                <a:avLst/>
              </a:prstGeom>
              <a:solidFill>
                <a:schemeClr val="bg1">
                  <a:lumMod val="95000"/>
                </a:schemeClr>
              </a:solidFill>
              <a:ln w="19050">
                <a:solidFill>
                  <a:srgbClr val="93EEB7"/>
                </a:solidFill>
              </a:ln>
            </p:spPr>
            <p:txBody>
              <a:bodyPr wrap="square" rtlCol="0">
                <a:spAutoFit/>
              </a:bodyPr>
              <a:lstStyle/>
              <a:p>
                <a:pPr algn="ctr"/>
                <a:r>
                  <a:rPr lang="es-CO" sz="1600" dirty="0" smtClean="0">
                    <a:solidFill>
                      <a:prstClr val="black"/>
                    </a:solidFill>
                  </a:rPr>
                  <a:t>Agiliza la velocidad de procesamiento al reducir los tiempo de escritura en disco</a:t>
                </a:r>
                <a:endParaRPr lang="es-CO" sz="1600" dirty="0">
                  <a:solidFill>
                    <a:prstClr val="black"/>
                  </a:solidFill>
                </a:endParaRPr>
              </a:p>
            </p:txBody>
          </p:sp>
          <p:cxnSp>
            <p:nvCxnSpPr>
              <p:cNvPr id="32" name="Conector angular 31"/>
              <p:cNvCxnSpPr>
                <a:stCxn id="31" idx="1"/>
              </p:cNvCxnSpPr>
              <p:nvPr/>
            </p:nvCxnSpPr>
            <p:spPr>
              <a:xfrm rot="10800000" flipV="1">
                <a:off x="7159873" y="5447485"/>
                <a:ext cx="1229054" cy="272407"/>
              </a:xfrm>
              <a:prstGeom prst="bentConnector3">
                <a:avLst>
                  <a:gd name="adj1" fmla="val 50000"/>
                </a:avLst>
              </a:prstGeom>
              <a:ln>
                <a:solidFill>
                  <a:srgbClr val="93EEB7"/>
                </a:solidFill>
              </a:ln>
            </p:spPr>
            <p:style>
              <a:lnRef idx="3">
                <a:schemeClr val="accent6"/>
              </a:lnRef>
              <a:fillRef idx="0">
                <a:schemeClr val="accent6"/>
              </a:fillRef>
              <a:effectRef idx="2">
                <a:schemeClr val="accent6"/>
              </a:effectRef>
              <a:fontRef idx="minor">
                <a:schemeClr val="tx1"/>
              </a:fontRef>
            </p:style>
          </p:cxnSp>
        </p:grpSp>
      </p:grpSp>
      <p:grpSp>
        <p:nvGrpSpPr>
          <p:cNvPr id="33" name="Grupo 32"/>
          <p:cNvGrpSpPr/>
          <p:nvPr/>
        </p:nvGrpSpPr>
        <p:grpSpPr>
          <a:xfrm>
            <a:off x="661247" y="688714"/>
            <a:ext cx="4233924" cy="1958734"/>
            <a:chOff x="680297" y="1241164"/>
            <a:chExt cx="4233924" cy="1958734"/>
          </a:xfrm>
        </p:grpSpPr>
        <p:sp>
          <p:nvSpPr>
            <p:cNvPr id="34" name="Forma libre 33"/>
            <p:cNvSpPr/>
            <p:nvPr/>
          </p:nvSpPr>
          <p:spPr>
            <a:xfrm>
              <a:off x="3200875" y="1486552"/>
              <a:ext cx="1713346" cy="1713346"/>
            </a:xfrm>
            <a:custGeom>
              <a:avLst/>
              <a:gdLst>
                <a:gd name="connsiteX0" fmla="*/ 0 w 1713346"/>
                <a:gd name="connsiteY0" fmla="*/ 856673 h 1713346"/>
                <a:gd name="connsiteX1" fmla="*/ 856673 w 1713346"/>
                <a:gd name="connsiteY1" fmla="*/ 0 h 1713346"/>
                <a:gd name="connsiteX2" fmla="*/ 1713346 w 1713346"/>
                <a:gd name="connsiteY2" fmla="*/ 856673 h 1713346"/>
                <a:gd name="connsiteX3" fmla="*/ 856673 w 1713346"/>
                <a:gd name="connsiteY3" fmla="*/ 1713346 h 1713346"/>
                <a:gd name="connsiteX4" fmla="*/ 0 w 1713346"/>
                <a:gd name="connsiteY4" fmla="*/ 856673 h 1713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346" h="1713346">
                  <a:moveTo>
                    <a:pt x="0" y="856673"/>
                  </a:moveTo>
                  <a:cubicBezTo>
                    <a:pt x="0" y="383546"/>
                    <a:pt x="383546" y="0"/>
                    <a:pt x="856673" y="0"/>
                  </a:cubicBezTo>
                  <a:cubicBezTo>
                    <a:pt x="1329800" y="0"/>
                    <a:pt x="1713346" y="383546"/>
                    <a:pt x="1713346" y="856673"/>
                  </a:cubicBezTo>
                  <a:cubicBezTo>
                    <a:pt x="1713346" y="1329800"/>
                    <a:pt x="1329800" y="1713346"/>
                    <a:pt x="856673" y="1713346"/>
                  </a:cubicBezTo>
                  <a:cubicBezTo>
                    <a:pt x="383546" y="1713346"/>
                    <a:pt x="0" y="1329800"/>
                    <a:pt x="0" y="856673"/>
                  </a:cubicBezTo>
                  <a:close/>
                </a:path>
              </a:pathLst>
            </a:custGeom>
          </p:spPr>
          <p:style>
            <a:lnRef idx="2">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txBody>
            <a:bodyPr spcFirstLastPara="0" vert="horz" wrap="square" lIns="266154" tIns="266154" rIns="266154" bIns="266154" numCol="1" spcCol="1270" anchor="ctr" anchorCtr="0">
              <a:noAutofit/>
            </a:bodyPr>
            <a:lstStyle/>
            <a:p>
              <a:pPr algn="ctr" defTabSz="533400">
                <a:lnSpc>
                  <a:spcPct val="90000"/>
                </a:lnSpc>
                <a:spcBef>
                  <a:spcPct val="0"/>
                </a:spcBef>
                <a:spcAft>
                  <a:spcPct val="35000"/>
                </a:spcAft>
              </a:pPr>
              <a:r>
                <a:rPr lang="es-CO" sz="1200" b="1" dirty="0" err="1" smtClean="0">
                  <a:solidFill>
                    <a:prstClr val="black"/>
                  </a:solidFill>
                </a:rPr>
                <a:t>Add-ins</a:t>
              </a:r>
              <a:endParaRPr lang="es-CO" sz="1200" b="1" dirty="0">
                <a:solidFill>
                  <a:prstClr val="black"/>
                </a:solidFill>
              </a:endParaRPr>
            </a:p>
          </p:txBody>
        </p:sp>
        <p:grpSp>
          <p:nvGrpSpPr>
            <p:cNvPr id="35" name="Grupo 34"/>
            <p:cNvGrpSpPr/>
            <p:nvPr/>
          </p:nvGrpSpPr>
          <p:grpSpPr>
            <a:xfrm>
              <a:off x="680297" y="1241164"/>
              <a:ext cx="2813623" cy="1077218"/>
              <a:chOff x="963168" y="1194816"/>
              <a:chExt cx="2813623" cy="1077218"/>
            </a:xfrm>
            <a:solidFill>
              <a:schemeClr val="bg1">
                <a:lumMod val="95000"/>
              </a:schemeClr>
            </a:solidFill>
          </p:grpSpPr>
          <p:cxnSp>
            <p:nvCxnSpPr>
              <p:cNvPr id="36" name="Conector angular 35"/>
              <p:cNvCxnSpPr/>
              <p:nvPr/>
            </p:nvCxnSpPr>
            <p:spPr>
              <a:xfrm rot="10800000">
                <a:off x="2694432" y="1794981"/>
                <a:ext cx="1082359" cy="424542"/>
              </a:xfrm>
              <a:prstGeom prst="bentConnector3">
                <a:avLst>
                  <a:gd name="adj1" fmla="val 50000"/>
                </a:avLst>
              </a:prstGeom>
              <a:grpFill/>
              <a:ln w="19050">
                <a:solidFill>
                  <a:srgbClr val="A1B8E1"/>
                </a:solidFill>
              </a:ln>
            </p:spPr>
            <p:style>
              <a:lnRef idx="3">
                <a:schemeClr val="accent6"/>
              </a:lnRef>
              <a:fillRef idx="0">
                <a:schemeClr val="accent6"/>
              </a:fillRef>
              <a:effectRef idx="2">
                <a:schemeClr val="accent6"/>
              </a:effectRef>
              <a:fontRef idx="minor">
                <a:schemeClr val="tx1"/>
              </a:fontRef>
            </p:style>
          </p:cxnSp>
          <p:sp>
            <p:nvSpPr>
              <p:cNvPr id="37" name="CuadroTexto 36"/>
              <p:cNvSpPr txBox="1"/>
              <p:nvPr/>
            </p:nvSpPr>
            <p:spPr>
              <a:xfrm>
                <a:off x="963168" y="1194816"/>
                <a:ext cx="1731263" cy="1077218"/>
              </a:xfrm>
              <a:prstGeom prst="rect">
                <a:avLst/>
              </a:prstGeom>
              <a:grpFill/>
              <a:ln w="19050">
                <a:solidFill>
                  <a:srgbClr val="A1B8E1"/>
                </a:solidFill>
              </a:ln>
            </p:spPr>
            <p:txBody>
              <a:bodyPr wrap="square" rtlCol="0">
                <a:spAutoFit/>
              </a:bodyPr>
              <a:lstStyle/>
              <a:p>
                <a:pPr algn="ctr"/>
                <a:r>
                  <a:rPr lang="es-CO" sz="1600" dirty="0">
                    <a:solidFill>
                      <a:prstClr val="black"/>
                    </a:solidFill>
                  </a:rPr>
                  <a:t>Permiten interactuar con los controles de </a:t>
                </a:r>
                <a:r>
                  <a:rPr lang="es-CO" sz="1600" dirty="0" err="1">
                    <a:solidFill>
                      <a:prstClr val="black"/>
                    </a:solidFill>
                  </a:rPr>
                  <a:t>Arcmap</a:t>
                </a:r>
                <a:r>
                  <a:rPr lang="es-CO" sz="1600" dirty="0">
                    <a:solidFill>
                      <a:prstClr val="black"/>
                    </a:solidFill>
                  </a:rPr>
                  <a:t>.</a:t>
                </a:r>
              </a:p>
            </p:txBody>
          </p:sp>
        </p:grpSp>
      </p:grpSp>
    </p:spTree>
    <p:extLst>
      <p:ext uri="{BB962C8B-B14F-4D97-AF65-F5344CB8AC3E}">
        <p14:creationId xmlns:p14="http://schemas.microsoft.com/office/powerpoint/2010/main" val="225525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2400138" y="582537"/>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Buenas Prácticas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8" name="Grupo 7"/>
          <p:cNvGrpSpPr/>
          <p:nvPr/>
        </p:nvGrpSpPr>
        <p:grpSpPr>
          <a:xfrm>
            <a:off x="216350" y="770707"/>
            <a:ext cx="1713346" cy="1713346"/>
            <a:chOff x="5409901" y="897152"/>
            <a:chExt cx="1713346" cy="1713346"/>
          </a:xfrm>
          <a:solidFill>
            <a:srgbClr val="E6FA7F"/>
          </a:solidFill>
        </p:grpSpPr>
        <p:sp>
          <p:nvSpPr>
            <p:cNvPr id="9" name="Elipse 8"/>
            <p:cNvSpPr/>
            <p:nvPr/>
          </p:nvSpPr>
          <p:spPr>
            <a:xfrm>
              <a:off x="5409901" y="897152"/>
              <a:ext cx="1713346" cy="1713346"/>
            </a:xfrm>
            <a:prstGeom prst="ellipse">
              <a:avLst/>
            </a:prstGeom>
            <a:grpFill/>
          </p:spPr>
          <p:style>
            <a:lnRef idx="2">
              <a:schemeClr val="lt1">
                <a:hueOff val="0"/>
                <a:satOff val="0"/>
                <a:lumOff val="0"/>
                <a:alphaOff val="0"/>
              </a:schemeClr>
            </a:lnRef>
            <a:fillRef idx="1">
              <a:schemeClr val="accent4">
                <a:alpha val="50000"/>
                <a:hueOff val="2970198"/>
                <a:satOff val="-13705"/>
                <a:lumOff val="504"/>
                <a:alphaOff val="0"/>
              </a:schemeClr>
            </a:fillRef>
            <a:effectRef idx="0">
              <a:schemeClr val="accent4">
                <a:alpha val="50000"/>
                <a:hueOff val="2970198"/>
                <a:satOff val="-13705"/>
                <a:lumOff val="504"/>
                <a:alphaOff val="0"/>
              </a:schemeClr>
            </a:effectRef>
            <a:fontRef idx="minor">
              <a:schemeClr val="tx1"/>
            </a:fontRef>
          </p:style>
        </p:sp>
        <p:sp>
          <p:nvSpPr>
            <p:cNvPr id="10" name="Elipse 4"/>
            <p:cNvSpPr/>
            <p:nvPr/>
          </p:nvSpPr>
          <p:spPr>
            <a:xfrm>
              <a:off x="5660815" y="1148066"/>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Buenas prácticas</a:t>
              </a:r>
              <a:endParaRPr lang="es-CO" sz="1200" b="1" dirty="0">
                <a:solidFill>
                  <a:prstClr val="black"/>
                </a:solidFill>
              </a:endParaRPr>
            </a:p>
          </p:txBody>
        </p:sp>
      </p:grpSp>
      <p:pic>
        <p:nvPicPr>
          <p:cNvPr id="11" name="Imagen 10"/>
          <p:cNvPicPr>
            <a:picLocks noChangeAspect="1"/>
          </p:cNvPicPr>
          <p:nvPr/>
        </p:nvPicPr>
        <p:blipFill>
          <a:blip r:embed="rId2"/>
          <a:stretch>
            <a:fillRect/>
          </a:stretch>
        </p:blipFill>
        <p:spPr>
          <a:xfrm>
            <a:off x="0" y="2612254"/>
            <a:ext cx="2096815" cy="1407296"/>
          </a:xfrm>
          <a:prstGeom prst="rect">
            <a:avLst/>
          </a:prstGeom>
        </p:spPr>
      </p:pic>
      <p:sp>
        <p:nvSpPr>
          <p:cNvPr id="12" name="Elipse 11"/>
          <p:cNvSpPr/>
          <p:nvPr/>
        </p:nvSpPr>
        <p:spPr>
          <a:xfrm>
            <a:off x="888475" y="26503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Forma libre 12"/>
          <p:cNvSpPr/>
          <p:nvPr/>
        </p:nvSpPr>
        <p:spPr>
          <a:xfrm>
            <a:off x="2644297"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Ajuste Inicial</a:t>
            </a:r>
            <a:endParaRPr lang="es-CO" b="1" dirty="0">
              <a:solidFill>
                <a:prstClr val="black">
                  <a:hueOff val="0"/>
                  <a:satOff val="0"/>
                  <a:lumOff val="0"/>
                  <a:alphaOff val="0"/>
                </a:prstClr>
              </a:solidFill>
            </a:endParaRPr>
          </a:p>
        </p:txBody>
      </p:sp>
      <p:sp>
        <p:nvSpPr>
          <p:cNvPr id="14" name="Forma libre 13"/>
          <p:cNvSpPr/>
          <p:nvPr/>
        </p:nvSpPr>
        <p:spPr>
          <a:xfrm>
            <a:off x="2862929"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Unificación de Sistemas de Coordenadas</a:t>
            </a:r>
            <a:endParaRPr lang="es-CO" sz="1000" dirty="0">
              <a:solidFill>
                <a:prstClr val="white"/>
              </a:solidFill>
            </a:endParaRPr>
          </a:p>
        </p:txBody>
      </p:sp>
      <p:sp>
        <p:nvSpPr>
          <p:cNvPr id="15" name="Forma libre 14"/>
          <p:cNvSpPr/>
          <p:nvPr/>
        </p:nvSpPr>
        <p:spPr>
          <a:xfrm>
            <a:off x="2862929"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919168"/>
              <a:satOff val="-1278"/>
              <a:lumOff val="-490"/>
              <a:alphaOff val="0"/>
            </a:schemeClr>
          </a:fillRef>
          <a:effectRef idx="0">
            <a:schemeClr val="accent5">
              <a:hueOff val="-919168"/>
              <a:satOff val="-1278"/>
              <a:lumOff val="-490"/>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Validación Topológica: Eliminar superposiciones</a:t>
            </a:r>
            <a:endParaRPr lang="es-CO" sz="1000" dirty="0">
              <a:solidFill>
                <a:prstClr val="white"/>
              </a:solidFill>
            </a:endParaRPr>
          </a:p>
        </p:txBody>
      </p:sp>
      <p:sp>
        <p:nvSpPr>
          <p:cNvPr id="16" name="Forma libre 15"/>
          <p:cNvSpPr/>
          <p:nvPr/>
        </p:nvSpPr>
        <p:spPr>
          <a:xfrm>
            <a:off x="2862929"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1838336"/>
              <a:satOff val="-2557"/>
              <a:lumOff val="-981"/>
              <a:alphaOff val="0"/>
            </a:schemeClr>
          </a:fillRef>
          <a:effectRef idx="0">
            <a:schemeClr val="accent5">
              <a:hueOff val="-1838336"/>
              <a:satOff val="-2557"/>
              <a:lumOff val="-98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Eliminar representaciones y valores Z y M de las geometrías</a:t>
            </a:r>
            <a:endParaRPr lang="es-CO" sz="1000" dirty="0">
              <a:solidFill>
                <a:prstClr val="white"/>
              </a:solidFill>
            </a:endParaRPr>
          </a:p>
        </p:txBody>
      </p:sp>
      <p:sp>
        <p:nvSpPr>
          <p:cNvPr id="17" name="Forma libre 16"/>
          <p:cNvSpPr/>
          <p:nvPr/>
        </p:nvSpPr>
        <p:spPr>
          <a:xfrm>
            <a:off x="4994587"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Procesamiento</a:t>
            </a:r>
            <a:endParaRPr lang="es-CO" b="1" dirty="0">
              <a:solidFill>
                <a:prstClr val="black">
                  <a:hueOff val="0"/>
                  <a:satOff val="0"/>
                  <a:lumOff val="0"/>
                  <a:alphaOff val="0"/>
                </a:prstClr>
              </a:solidFill>
            </a:endParaRPr>
          </a:p>
        </p:txBody>
      </p:sp>
      <p:sp>
        <p:nvSpPr>
          <p:cNvPr id="18" name="Forma libre 17"/>
          <p:cNvSpPr/>
          <p:nvPr/>
        </p:nvSpPr>
        <p:spPr>
          <a:xfrm>
            <a:off x="5213219"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2757504"/>
              <a:satOff val="-3835"/>
              <a:lumOff val="-1471"/>
              <a:alphaOff val="0"/>
            </a:schemeClr>
          </a:fillRef>
          <a:effectRef idx="0">
            <a:schemeClr val="accent5">
              <a:hueOff val="-2757504"/>
              <a:satOff val="-3835"/>
              <a:lumOff val="-147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Evitar múltiples geometrías por registro. (</a:t>
            </a:r>
            <a:r>
              <a:rPr lang="es-CO" sz="1000" dirty="0" err="1" smtClean="0">
                <a:solidFill>
                  <a:prstClr val="white"/>
                </a:solidFill>
              </a:rPr>
              <a:t>Multipart</a:t>
            </a:r>
            <a:r>
              <a:rPr lang="es-CO" sz="1000" dirty="0" smtClean="0">
                <a:solidFill>
                  <a:prstClr val="white"/>
                </a:solidFill>
              </a:rPr>
              <a:t> to Single </a:t>
            </a:r>
            <a:r>
              <a:rPr lang="es-CO" sz="1000" dirty="0" err="1" smtClean="0">
                <a:solidFill>
                  <a:prstClr val="white"/>
                </a:solidFill>
              </a:rPr>
              <a:t>Part</a:t>
            </a:r>
            <a:r>
              <a:rPr lang="es-CO" sz="1000" dirty="0" smtClean="0">
                <a:solidFill>
                  <a:prstClr val="white"/>
                </a:solidFill>
              </a:rPr>
              <a:t>)</a:t>
            </a:r>
            <a:endParaRPr lang="es-CO" sz="1000" dirty="0">
              <a:solidFill>
                <a:prstClr val="white"/>
              </a:solidFill>
            </a:endParaRPr>
          </a:p>
        </p:txBody>
      </p:sp>
      <p:sp>
        <p:nvSpPr>
          <p:cNvPr id="19" name="Forma libre 18"/>
          <p:cNvSpPr/>
          <p:nvPr/>
        </p:nvSpPr>
        <p:spPr>
          <a:xfrm>
            <a:off x="5213219"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3676672"/>
              <a:satOff val="-5114"/>
              <a:lumOff val="-1961"/>
              <a:alphaOff val="0"/>
            </a:schemeClr>
          </a:fillRef>
          <a:effectRef idx="0">
            <a:schemeClr val="accent5">
              <a:hueOff val="-3676672"/>
              <a:satOff val="-5114"/>
              <a:lumOff val="-196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Simplificar polígonos grandes y complejos. (Dice)</a:t>
            </a:r>
            <a:endParaRPr lang="es-CO" sz="1000" dirty="0">
              <a:solidFill>
                <a:prstClr val="white"/>
              </a:solidFill>
            </a:endParaRPr>
          </a:p>
        </p:txBody>
      </p:sp>
      <p:sp>
        <p:nvSpPr>
          <p:cNvPr id="20" name="Forma libre 19"/>
          <p:cNvSpPr/>
          <p:nvPr/>
        </p:nvSpPr>
        <p:spPr>
          <a:xfrm>
            <a:off x="5213219"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4595840"/>
              <a:satOff val="-6392"/>
              <a:lumOff val="-2451"/>
              <a:alphaOff val="0"/>
            </a:schemeClr>
          </a:fillRef>
          <a:effectRef idx="0">
            <a:schemeClr val="accent5">
              <a:hueOff val="-4595840"/>
              <a:satOff val="-6392"/>
              <a:lumOff val="-2451"/>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Después de operaciones de superposición. </a:t>
            </a:r>
          </a:p>
          <a:p>
            <a:pPr algn="ctr" defTabSz="444500">
              <a:lnSpc>
                <a:spcPct val="90000"/>
              </a:lnSpc>
              <a:spcBef>
                <a:spcPct val="0"/>
              </a:spcBef>
              <a:spcAft>
                <a:spcPct val="35000"/>
              </a:spcAft>
            </a:pPr>
            <a:r>
              <a:rPr lang="es-CO" sz="1000" dirty="0" smtClean="0">
                <a:solidFill>
                  <a:prstClr val="white"/>
                </a:solidFill>
              </a:rPr>
              <a:t>(</a:t>
            </a:r>
            <a:r>
              <a:rPr lang="es-CO" sz="1000" dirty="0" err="1" smtClean="0">
                <a:solidFill>
                  <a:prstClr val="white"/>
                </a:solidFill>
              </a:rPr>
              <a:t>Repair</a:t>
            </a:r>
            <a:r>
              <a:rPr lang="es-CO" sz="1000" dirty="0" smtClean="0">
                <a:solidFill>
                  <a:prstClr val="white"/>
                </a:solidFill>
              </a:rPr>
              <a:t> </a:t>
            </a:r>
            <a:r>
              <a:rPr lang="es-CO" sz="1000" dirty="0" err="1" smtClean="0">
                <a:solidFill>
                  <a:prstClr val="white"/>
                </a:solidFill>
              </a:rPr>
              <a:t>Geometry</a:t>
            </a:r>
            <a:r>
              <a:rPr lang="es-CO" sz="1000" dirty="0" smtClean="0">
                <a:solidFill>
                  <a:prstClr val="white"/>
                </a:solidFill>
              </a:rPr>
              <a:t>)</a:t>
            </a:r>
            <a:endParaRPr lang="es-CO" sz="1000" dirty="0">
              <a:solidFill>
                <a:prstClr val="white"/>
              </a:solidFill>
            </a:endParaRPr>
          </a:p>
        </p:txBody>
      </p:sp>
      <p:sp>
        <p:nvSpPr>
          <p:cNvPr id="21" name="Forma libre 20"/>
          <p:cNvSpPr/>
          <p:nvPr/>
        </p:nvSpPr>
        <p:spPr>
          <a:xfrm>
            <a:off x="7345718" y="1513080"/>
            <a:ext cx="2186315" cy="4401367"/>
          </a:xfrm>
          <a:custGeom>
            <a:avLst/>
            <a:gdLst>
              <a:gd name="connsiteX0" fmla="*/ 0 w 2186315"/>
              <a:gd name="connsiteY0" fmla="*/ 218632 h 4401367"/>
              <a:gd name="connsiteX1" fmla="*/ 218632 w 2186315"/>
              <a:gd name="connsiteY1" fmla="*/ 0 h 4401367"/>
              <a:gd name="connsiteX2" fmla="*/ 1967684 w 2186315"/>
              <a:gd name="connsiteY2" fmla="*/ 0 h 4401367"/>
              <a:gd name="connsiteX3" fmla="*/ 2186316 w 2186315"/>
              <a:gd name="connsiteY3" fmla="*/ 218632 h 4401367"/>
              <a:gd name="connsiteX4" fmla="*/ 2186315 w 2186315"/>
              <a:gd name="connsiteY4" fmla="*/ 4182736 h 4401367"/>
              <a:gd name="connsiteX5" fmla="*/ 1967683 w 2186315"/>
              <a:gd name="connsiteY5" fmla="*/ 4401368 h 4401367"/>
              <a:gd name="connsiteX6" fmla="*/ 218632 w 2186315"/>
              <a:gd name="connsiteY6" fmla="*/ 4401367 h 4401367"/>
              <a:gd name="connsiteX7" fmla="*/ 0 w 2186315"/>
              <a:gd name="connsiteY7" fmla="*/ 4182735 h 4401367"/>
              <a:gd name="connsiteX8" fmla="*/ 0 w 2186315"/>
              <a:gd name="connsiteY8" fmla="*/ 218632 h 440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315" h="4401367">
                <a:moveTo>
                  <a:pt x="0" y="218632"/>
                </a:moveTo>
                <a:cubicBezTo>
                  <a:pt x="0" y="97885"/>
                  <a:pt x="97885" y="0"/>
                  <a:pt x="218632" y="0"/>
                </a:cubicBezTo>
                <a:lnTo>
                  <a:pt x="1967684" y="0"/>
                </a:lnTo>
                <a:cubicBezTo>
                  <a:pt x="2088431" y="0"/>
                  <a:pt x="2186316" y="97885"/>
                  <a:pt x="2186316" y="218632"/>
                </a:cubicBezTo>
                <a:cubicBezTo>
                  <a:pt x="2186316" y="1540000"/>
                  <a:pt x="2186315" y="2861368"/>
                  <a:pt x="2186315" y="4182736"/>
                </a:cubicBezTo>
                <a:cubicBezTo>
                  <a:pt x="2186315" y="4303483"/>
                  <a:pt x="2088430" y="4401368"/>
                  <a:pt x="1967683" y="4401368"/>
                </a:cubicBezTo>
                <a:lnTo>
                  <a:pt x="218632" y="4401367"/>
                </a:lnTo>
                <a:cubicBezTo>
                  <a:pt x="97885" y="4401367"/>
                  <a:pt x="0" y="4303482"/>
                  <a:pt x="0" y="4182735"/>
                </a:cubicBezTo>
                <a:lnTo>
                  <a:pt x="0" y="218632"/>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9537" numCol="1" spcCol="1270" anchor="ctr" anchorCtr="0">
            <a:noAutofit/>
          </a:bodyPr>
          <a:lstStyle/>
          <a:p>
            <a:pPr algn="ctr" defTabSz="800100">
              <a:lnSpc>
                <a:spcPct val="90000"/>
              </a:lnSpc>
              <a:spcBef>
                <a:spcPct val="0"/>
              </a:spcBef>
              <a:spcAft>
                <a:spcPct val="35000"/>
              </a:spcAft>
            </a:pPr>
            <a:r>
              <a:rPr lang="es-CO" b="1" dirty="0" smtClean="0">
                <a:solidFill>
                  <a:prstClr val="black">
                    <a:hueOff val="0"/>
                    <a:satOff val="0"/>
                    <a:lumOff val="0"/>
                    <a:alphaOff val="0"/>
                  </a:prstClr>
                </a:solidFill>
              </a:rPr>
              <a:t>Almacenamiento</a:t>
            </a:r>
            <a:endParaRPr lang="es-CO" b="1" dirty="0">
              <a:solidFill>
                <a:prstClr val="black">
                  <a:hueOff val="0"/>
                  <a:satOff val="0"/>
                  <a:lumOff val="0"/>
                  <a:alphaOff val="0"/>
                </a:prstClr>
              </a:solidFill>
            </a:endParaRPr>
          </a:p>
        </p:txBody>
      </p:sp>
      <p:sp>
        <p:nvSpPr>
          <p:cNvPr id="22" name="Forma libre 21"/>
          <p:cNvSpPr/>
          <p:nvPr/>
        </p:nvSpPr>
        <p:spPr>
          <a:xfrm>
            <a:off x="7563508" y="2833866"/>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5515009"/>
              <a:satOff val="-7671"/>
              <a:lumOff val="-2942"/>
              <a:alphaOff val="0"/>
            </a:schemeClr>
          </a:fillRef>
          <a:effectRef idx="0">
            <a:schemeClr val="accent5">
              <a:hueOff val="-5515009"/>
              <a:satOff val="-7671"/>
              <a:lumOff val="-294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Al guardar las capas y rutas de salida deben ser cortas sin acentos, espacios y Ñ</a:t>
            </a:r>
            <a:endParaRPr lang="es-CO" sz="1000" dirty="0">
              <a:solidFill>
                <a:prstClr val="white"/>
              </a:solidFill>
            </a:endParaRPr>
          </a:p>
        </p:txBody>
      </p:sp>
      <p:sp>
        <p:nvSpPr>
          <p:cNvPr id="23" name="Forma libre 22"/>
          <p:cNvSpPr/>
          <p:nvPr/>
        </p:nvSpPr>
        <p:spPr>
          <a:xfrm>
            <a:off x="7563508" y="3831588"/>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6434176"/>
              <a:satOff val="-8949"/>
              <a:lumOff val="-3432"/>
              <a:alphaOff val="0"/>
            </a:schemeClr>
          </a:fillRef>
          <a:effectRef idx="0">
            <a:schemeClr val="accent5">
              <a:hueOff val="-6434176"/>
              <a:satOff val="-8949"/>
              <a:lumOff val="-343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Se recomienda fraccionar los modelos grandes y hacer respaldos de los mismos</a:t>
            </a:r>
            <a:endParaRPr lang="es-CO" sz="1000" dirty="0">
              <a:solidFill>
                <a:prstClr val="white"/>
              </a:solidFill>
            </a:endParaRPr>
          </a:p>
        </p:txBody>
      </p:sp>
      <p:sp>
        <p:nvSpPr>
          <p:cNvPr id="24" name="Forma libre 23"/>
          <p:cNvSpPr/>
          <p:nvPr/>
        </p:nvSpPr>
        <p:spPr>
          <a:xfrm>
            <a:off x="7563508" y="4829310"/>
            <a:ext cx="1749052" cy="864692"/>
          </a:xfrm>
          <a:custGeom>
            <a:avLst/>
            <a:gdLst>
              <a:gd name="connsiteX0" fmla="*/ 0 w 1749052"/>
              <a:gd name="connsiteY0" fmla="*/ 86469 h 864692"/>
              <a:gd name="connsiteX1" fmla="*/ 86469 w 1749052"/>
              <a:gd name="connsiteY1" fmla="*/ 0 h 864692"/>
              <a:gd name="connsiteX2" fmla="*/ 1662583 w 1749052"/>
              <a:gd name="connsiteY2" fmla="*/ 0 h 864692"/>
              <a:gd name="connsiteX3" fmla="*/ 1749052 w 1749052"/>
              <a:gd name="connsiteY3" fmla="*/ 86469 h 864692"/>
              <a:gd name="connsiteX4" fmla="*/ 1749052 w 1749052"/>
              <a:gd name="connsiteY4" fmla="*/ 778223 h 864692"/>
              <a:gd name="connsiteX5" fmla="*/ 1662583 w 1749052"/>
              <a:gd name="connsiteY5" fmla="*/ 864692 h 864692"/>
              <a:gd name="connsiteX6" fmla="*/ 86469 w 1749052"/>
              <a:gd name="connsiteY6" fmla="*/ 864692 h 864692"/>
              <a:gd name="connsiteX7" fmla="*/ 0 w 1749052"/>
              <a:gd name="connsiteY7" fmla="*/ 778223 h 864692"/>
              <a:gd name="connsiteX8" fmla="*/ 0 w 1749052"/>
              <a:gd name="connsiteY8" fmla="*/ 86469 h 86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052" h="864692">
                <a:moveTo>
                  <a:pt x="0" y="86469"/>
                </a:moveTo>
                <a:cubicBezTo>
                  <a:pt x="0" y="38713"/>
                  <a:pt x="38713" y="0"/>
                  <a:pt x="86469" y="0"/>
                </a:cubicBezTo>
                <a:lnTo>
                  <a:pt x="1662583" y="0"/>
                </a:lnTo>
                <a:cubicBezTo>
                  <a:pt x="1710339" y="0"/>
                  <a:pt x="1749052" y="38713"/>
                  <a:pt x="1749052" y="86469"/>
                </a:cubicBezTo>
                <a:lnTo>
                  <a:pt x="1749052" y="778223"/>
                </a:lnTo>
                <a:cubicBezTo>
                  <a:pt x="1749052" y="825979"/>
                  <a:pt x="1710339" y="864692"/>
                  <a:pt x="1662583" y="864692"/>
                </a:cubicBezTo>
                <a:lnTo>
                  <a:pt x="86469" y="864692"/>
                </a:lnTo>
                <a:cubicBezTo>
                  <a:pt x="38713" y="864692"/>
                  <a:pt x="0" y="825979"/>
                  <a:pt x="0" y="778223"/>
                </a:cubicBezTo>
                <a:lnTo>
                  <a:pt x="0" y="86469"/>
                </a:lnTo>
                <a:close/>
              </a:path>
            </a:pathLst>
          </a:cu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50726" tIns="44376" rIns="50726" bIns="44376" numCol="1" spcCol="1270" anchor="ctr" anchorCtr="0">
            <a:noAutofit/>
          </a:bodyPr>
          <a:lstStyle/>
          <a:p>
            <a:pPr algn="ctr" defTabSz="444500">
              <a:lnSpc>
                <a:spcPct val="90000"/>
              </a:lnSpc>
              <a:spcBef>
                <a:spcPct val="0"/>
              </a:spcBef>
              <a:spcAft>
                <a:spcPct val="35000"/>
              </a:spcAft>
            </a:pPr>
            <a:r>
              <a:rPr lang="es-CO" sz="1000" dirty="0" smtClean="0">
                <a:solidFill>
                  <a:prstClr val="white"/>
                </a:solidFill>
              </a:rPr>
              <a:t>Al trabajar con Variables se recomienda estandarizar nombres y emplear diccionarios de datos</a:t>
            </a:r>
            <a:endParaRPr lang="es-CO" sz="1000" dirty="0">
              <a:solidFill>
                <a:prstClr val="white"/>
              </a:solidFill>
            </a:endParaRPr>
          </a:p>
        </p:txBody>
      </p:sp>
      <p:grpSp>
        <p:nvGrpSpPr>
          <p:cNvPr id="25" name="Grupo 24"/>
          <p:cNvGrpSpPr/>
          <p:nvPr/>
        </p:nvGrpSpPr>
        <p:grpSpPr>
          <a:xfrm>
            <a:off x="7508637" y="3171195"/>
            <a:ext cx="4376424" cy="2185478"/>
            <a:chOff x="2991983" y="-1871948"/>
            <a:chExt cx="5219700" cy="2510819"/>
          </a:xfrm>
        </p:grpSpPr>
        <p:pic>
          <p:nvPicPr>
            <p:cNvPr id="26" name="Imagen 25"/>
            <p:cNvPicPr>
              <a:picLocks noChangeAspect="1"/>
            </p:cNvPicPr>
            <p:nvPr/>
          </p:nvPicPr>
          <p:blipFill>
            <a:blip r:embed="rId3"/>
            <a:stretch>
              <a:fillRect/>
            </a:stretch>
          </p:blipFill>
          <p:spPr>
            <a:xfrm>
              <a:off x="2991983" y="-1871948"/>
              <a:ext cx="5219700" cy="2000250"/>
            </a:xfrm>
            <a:prstGeom prst="rect">
              <a:avLst/>
            </a:prstGeom>
          </p:spPr>
        </p:pic>
        <p:sp>
          <p:nvSpPr>
            <p:cNvPr id="27" name="CuadroTexto 26"/>
            <p:cNvSpPr txBox="1"/>
            <p:nvPr/>
          </p:nvSpPr>
          <p:spPr>
            <a:xfrm>
              <a:off x="3850067" y="319287"/>
              <a:ext cx="1103086" cy="319584"/>
            </a:xfrm>
            <a:prstGeom prst="rect">
              <a:avLst/>
            </a:prstGeom>
            <a:noFill/>
          </p:spPr>
          <p:txBody>
            <a:bodyPr wrap="square" rtlCol="0">
              <a:spAutoFit/>
            </a:bodyPr>
            <a:lstStyle/>
            <a:p>
              <a:r>
                <a:rPr lang="es-CO" sz="1400" b="1" dirty="0" smtClean="0">
                  <a:solidFill>
                    <a:srgbClr val="FF0000"/>
                  </a:solidFill>
                </a:rPr>
                <a:t>Normal</a:t>
              </a:r>
              <a:endParaRPr lang="es-CO" sz="1400" b="1" dirty="0">
                <a:solidFill>
                  <a:srgbClr val="FF0000"/>
                </a:solidFill>
              </a:endParaRPr>
            </a:p>
          </p:txBody>
        </p:sp>
        <p:sp>
          <p:nvSpPr>
            <p:cNvPr id="28" name="CuadroTexto 27"/>
            <p:cNvSpPr txBox="1"/>
            <p:nvPr/>
          </p:nvSpPr>
          <p:spPr>
            <a:xfrm>
              <a:off x="6266454" y="319287"/>
              <a:ext cx="1308764" cy="319584"/>
            </a:xfrm>
            <a:prstGeom prst="rect">
              <a:avLst/>
            </a:prstGeom>
            <a:noFill/>
          </p:spPr>
          <p:txBody>
            <a:bodyPr wrap="square" rtlCol="0">
              <a:spAutoFit/>
            </a:bodyPr>
            <a:lstStyle/>
            <a:p>
              <a:r>
                <a:rPr lang="es-CO" sz="1400" b="1" dirty="0" smtClean="0">
                  <a:solidFill>
                    <a:srgbClr val="009B35"/>
                  </a:solidFill>
                </a:rPr>
                <a:t>Con Dice</a:t>
              </a:r>
              <a:endParaRPr lang="es-CO" sz="1400" b="1" dirty="0">
                <a:solidFill>
                  <a:srgbClr val="009B35"/>
                </a:solidFill>
              </a:endParaRPr>
            </a:p>
          </p:txBody>
        </p:sp>
      </p:grpSp>
      <p:pic>
        <p:nvPicPr>
          <p:cNvPr id="29" name="Imagen 28"/>
          <p:cNvPicPr>
            <a:picLocks noChangeAspect="1"/>
          </p:cNvPicPr>
          <p:nvPr/>
        </p:nvPicPr>
        <p:blipFill>
          <a:blip r:embed="rId4"/>
          <a:stretch>
            <a:fillRect/>
          </a:stretch>
        </p:blipFill>
        <p:spPr>
          <a:xfrm>
            <a:off x="7290851" y="1398868"/>
            <a:ext cx="4191000" cy="2219325"/>
          </a:xfrm>
          <a:prstGeom prst="rect">
            <a:avLst/>
          </a:prstGeom>
        </p:spPr>
      </p:pic>
      <p:grpSp>
        <p:nvGrpSpPr>
          <p:cNvPr id="30" name="Grupo 29"/>
          <p:cNvGrpSpPr/>
          <p:nvPr/>
        </p:nvGrpSpPr>
        <p:grpSpPr>
          <a:xfrm>
            <a:off x="7290851" y="4634675"/>
            <a:ext cx="4338583" cy="1346287"/>
            <a:chOff x="5171899" y="-1586665"/>
            <a:chExt cx="4767942" cy="1560347"/>
          </a:xfrm>
        </p:grpSpPr>
        <p:grpSp>
          <p:nvGrpSpPr>
            <p:cNvPr id="31" name="Grupo 30"/>
            <p:cNvGrpSpPr/>
            <p:nvPr/>
          </p:nvGrpSpPr>
          <p:grpSpPr>
            <a:xfrm>
              <a:off x="7733670" y="-1586665"/>
              <a:ext cx="2206171" cy="1524000"/>
              <a:chOff x="6520558" y="-1813889"/>
              <a:chExt cx="2206171" cy="1524000"/>
            </a:xfrm>
          </p:grpSpPr>
          <p:sp>
            <p:nvSpPr>
              <p:cNvPr id="36" name="Forma libre 35"/>
              <p:cNvSpPr/>
              <p:nvPr/>
            </p:nvSpPr>
            <p:spPr>
              <a:xfrm>
                <a:off x="7231758" y="-1799374"/>
                <a:ext cx="667712" cy="1509485"/>
              </a:xfrm>
              <a:custGeom>
                <a:avLst/>
                <a:gdLst>
                  <a:gd name="connsiteX0" fmla="*/ 0 w 667712"/>
                  <a:gd name="connsiteY0" fmla="*/ 0 h 1509485"/>
                  <a:gd name="connsiteX1" fmla="*/ 551542 w 667712"/>
                  <a:gd name="connsiteY1" fmla="*/ 711200 h 1509485"/>
                  <a:gd name="connsiteX2" fmla="*/ 566057 w 667712"/>
                  <a:gd name="connsiteY2" fmla="*/ 827314 h 1509485"/>
                  <a:gd name="connsiteX3" fmla="*/ 580571 w 667712"/>
                  <a:gd name="connsiteY3" fmla="*/ 1277257 h 1509485"/>
                  <a:gd name="connsiteX4" fmla="*/ 595085 w 667712"/>
                  <a:gd name="connsiteY4" fmla="*/ 1320800 h 1509485"/>
                  <a:gd name="connsiteX5" fmla="*/ 624114 w 667712"/>
                  <a:gd name="connsiteY5" fmla="*/ 1451428 h 1509485"/>
                  <a:gd name="connsiteX6" fmla="*/ 667657 w 667712"/>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712" h="1509485">
                    <a:moveTo>
                      <a:pt x="0" y="0"/>
                    </a:moveTo>
                    <a:cubicBezTo>
                      <a:pt x="183847" y="237067"/>
                      <a:pt x="382136" y="463607"/>
                      <a:pt x="551542" y="711200"/>
                    </a:cubicBezTo>
                    <a:cubicBezTo>
                      <a:pt x="573568" y="743392"/>
                      <a:pt x="564059" y="788359"/>
                      <a:pt x="566057" y="827314"/>
                    </a:cubicBezTo>
                    <a:cubicBezTo>
                      <a:pt x="573742" y="977176"/>
                      <a:pt x="571759" y="1127457"/>
                      <a:pt x="580571" y="1277257"/>
                    </a:cubicBezTo>
                    <a:cubicBezTo>
                      <a:pt x="581469" y="1292530"/>
                      <a:pt x="591766" y="1305865"/>
                      <a:pt x="595085" y="1320800"/>
                    </a:cubicBezTo>
                    <a:cubicBezTo>
                      <a:pt x="597719" y="1332651"/>
                      <a:pt x="607779" y="1426925"/>
                      <a:pt x="624114" y="1451428"/>
                    </a:cubicBezTo>
                    <a:cubicBezTo>
                      <a:pt x="671078" y="1521874"/>
                      <a:pt x="667657" y="1468910"/>
                      <a:pt x="667657" y="1509485"/>
                    </a:cubicBezTo>
                  </a:path>
                </a:pathLst>
              </a:cu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7" name="Forma libre 36"/>
              <p:cNvSpPr/>
              <p:nvPr/>
            </p:nvSpPr>
            <p:spPr>
              <a:xfrm>
                <a:off x="7783300" y="-1813889"/>
                <a:ext cx="943429" cy="769257"/>
              </a:xfrm>
              <a:custGeom>
                <a:avLst/>
                <a:gdLst>
                  <a:gd name="connsiteX0" fmla="*/ 0 w 943429"/>
                  <a:gd name="connsiteY0" fmla="*/ 769257 h 769257"/>
                  <a:gd name="connsiteX1" fmla="*/ 261258 w 943429"/>
                  <a:gd name="connsiteY1" fmla="*/ 348343 h 769257"/>
                  <a:gd name="connsiteX2" fmla="*/ 304800 w 943429"/>
                  <a:gd name="connsiteY2" fmla="*/ 333829 h 769257"/>
                  <a:gd name="connsiteX3" fmla="*/ 420915 w 943429"/>
                  <a:gd name="connsiteY3" fmla="*/ 275772 h 769257"/>
                  <a:gd name="connsiteX4" fmla="*/ 508000 w 943429"/>
                  <a:gd name="connsiteY4" fmla="*/ 246743 h 769257"/>
                  <a:gd name="connsiteX5" fmla="*/ 595086 w 943429"/>
                  <a:gd name="connsiteY5" fmla="*/ 203200 h 769257"/>
                  <a:gd name="connsiteX6" fmla="*/ 638629 w 943429"/>
                  <a:gd name="connsiteY6" fmla="*/ 174172 h 769257"/>
                  <a:gd name="connsiteX7" fmla="*/ 682172 w 943429"/>
                  <a:gd name="connsiteY7" fmla="*/ 159657 h 769257"/>
                  <a:gd name="connsiteX8" fmla="*/ 769258 w 943429"/>
                  <a:gd name="connsiteY8" fmla="*/ 101600 h 769257"/>
                  <a:gd name="connsiteX9" fmla="*/ 827315 w 943429"/>
                  <a:gd name="connsiteY9" fmla="*/ 72572 h 769257"/>
                  <a:gd name="connsiteX10" fmla="*/ 870858 w 943429"/>
                  <a:gd name="connsiteY10" fmla="*/ 43543 h 769257"/>
                  <a:gd name="connsiteX11" fmla="*/ 943429 w 943429"/>
                  <a:gd name="connsiteY11" fmla="*/ 0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429" h="769257">
                    <a:moveTo>
                      <a:pt x="0" y="769257"/>
                    </a:moveTo>
                    <a:cubicBezTo>
                      <a:pt x="87086" y="628952"/>
                      <a:pt x="166560" y="483626"/>
                      <a:pt x="261258" y="348343"/>
                    </a:cubicBezTo>
                    <a:cubicBezTo>
                      <a:pt x="270031" y="335809"/>
                      <a:pt x="290872" y="340160"/>
                      <a:pt x="304800" y="333829"/>
                    </a:cubicBezTo>
                    <a:cubicBezTo>
                      <a:pt x="344195" y="315922"/>
                      <a:pt x="379862" y="289457"/>
                      <a:pt x="420915" y="275772"/>
                    </a:cubicBezTo>
                    <a:cubicBezTo>
                      <a:pt x="449943" y="266096"/>
                      <a:pt x="482540" y="263716"/>
                      <a:pt x="508000" y="246743"/>
                    </a:cubicBezTo>
                    <a:cubicBezTo>
                      <a:pt x="632787" y="163553"/>
                      <a:pt x="474903" y="263292"/>
                      <a:pt x="595086" y="203200"/>
                    </a:cubicBezTo>
                    <a:cubicBezTo>
                      <a:pt x="610688" y="195399"/>
                      <a:pt x="623027" y="181973"/>
                      <a:pt x="638629" y="174172"/>
                    </a:cubicBezTo>
                    <a:cubicBezTo>
                      <a:pt x="652313" y="167330"/>
                      <a:pt x="668798" y="167087"/>
                      <a:pt x="682172" y="159657"/>
                    </a:cubicBezTo>
                    <a:cubicBezTo>
                      <a:pt x="712670" y="142714"/>
                      <a:pt x="738053" y="117202"/>
                      <a:pt x="769258" y="101600"/>
                    </a:cubicBezTo>
                    <a:cubicBezTo>
                      <a:pt x="788610" y="91924"/>
                      <a:pt x="808529" y="83307"/>
                      <a:pt x="827315" y="72572"/>
                    </a:cubicBezTo>
                    <a:cubicBezTo>
                      <a:pt x="842461" y="63917"/>
                      <a:pt x="855256" y="51344"/>
                      <a:pt x="870858" y="43543"/>
                    </a:cubicBezTo>
                    <a:cubicBezTo>
                      <a:pt x="946224" y="5859"/>
                      <a:pt x="886728" y="56701"/>
                      <a:pt x="94342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8" name="Forma libre 37"/>
              <p:cNvSpPr/>
              <p:nvPr/>
            </p:nvSpPr>
            <p:spPr>
              <a:xfrm>
                <a:off x="6520558" y="-1509089"/>
                <a:ext cx="1277257" cy="435429"/>
              </a:xfrm>
              <a:custGeom>
                <a:avLst/>
                <a:gdLst>
                  <a:gd name="connsiteX0" fmla="*/ 1277257 w 1277257"/>
                  <a:gd name="connsiteY0" fmla="*/ 435429 h 435429"/>
                  <a:gd name="connsiteX1" fmla="*/ 856342 w 1277257"/>
                  <a:gd name="connsiteY1" fmla="*/ 406400 h 435429"/>
                  <a:gd name="connsiteX2" fmla="*/ 754742 w 1277257"/>
                  <a:gd name="connsiteY2" fmla="*/ 377372 h 435429"/>
                  <a:gd name="connsiteX3" fmla="*/ 653142 w 1277257"/>
                  <a:gd name="connsiteY3" fmla="*/ 348343 h 435429"/>
                  <a:gd name="connsiteX4" fmla="*/ 551542 w 1277257"/>
                  <a:gd name="connsiteY4" fmla="*/ 319315 h 435429"/>
                  <a:gd name="connsiteX5" fmla="*/ 478971 w 1277257"/>
                  <a:gd name="connsiteY5" fmla="*/ 290286 h 435429"/>
                  <a:gd name="connsiteX6" fmla="*/ 406400 w 1277257"/>
                  <a:gd name="connsiteY6" fmla="*/ 275772 h 435429"/>
                  <a:gd name="connsiteX7" fmla="*/ 348342 w 1277257"/>
                  <a:gd name="connsiteY7" fmla="*/ 261257 h 435429"/>
                  <a:gd name="connsiteX8" fmla="*/ 261257 w 1277257"/>
                  <a:gd name="connsiteY8" fmla="*/ 217715 h 435429"/>
                  <a:gd name="connsiteX9" fmla="*/ 101600 w 1277257"/>
                  <a:gd name="connsiteY9" fmla="*/ 130629 h 435429"/>
                  <a:gd name="connsiteX10" fmla="*/ 43542 w 1277257"/>
                  <a:gd name="connsiteY10" fmla="*/ 43543 h 435429"/>
                  <a:gd name="connsiteX11" fmla="*/ 0 w 1277257"/>
                  <a:gd name="connsiteY11"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257" h="435429">
                    <a:moveTo>
                      <a:pt x="1277257" y="435429"/>
                    </a:moveTo>
                    <a:cubicBezTo>
                      <a:pt x="1072745" y="426537"/>
                      <a:pt x="1011358" y="437404"/>
                      <a:pt x="856342" y="406400"/>
                    </a:cubicBezTo>
                    <a:cubicBezTo>
                      <a:pt x="792745" y="393680"/>
                      <a:pt x="810074" y="393972"/>
                      <a:pt x="754742" y="377372"/>
                    </a:cubicBezTo>
                    <a:cubicBezTo>
                      <a:pt x="721006" y="367251"/>
                      <a:pt x="687123" y="357611"/>
                      <a:pt x="653142" y="348343"/>
                    </a:cubicBezTo>
                    <a:cubicBezTo>
                      <a:pt x="597228" y="333094"/>
                      <a:pt x="600982" y="337855"/>
                      <a:pt x="551542" y="319315"/>
                    </a:cubicBezTo>
                    <a:cubicBezTo>
                      <a:pt x="527147" y="310167"/>
                      <a:pt x="503926" y="297773"/>
                      <a:pt x="478971" y="290286"/>
                    </a:cubicBezTo>
                    <a:cubicBezTo>
                      <a:pt x="455342" y="283197"/>
                      <a:pt x="430482" y="281124"/>
                      <a:pt x="406400" y="275772"/>
                    </a:cubicBezTo>
                    <a:cubicBezTo>
                      <a:pt x="386927" y="271445"/>
                      <a:pt x="367695" y="266095"/>
                      <a:pt x="348342" y="261257"/>
                    </a:cubicBezTo>
                    <a:cubicBezTo>
                      <a:pt x="252917" y="197640"/>
                      <a:pt x="355689" y="260639"/>
                      <a:pt x="261257" y="217715"/>
                    </a:cubicBezTo>
                    <a:cubicBezTo>
                      <a:pt x="157767" y="170674"/>
                      <a:pt x="169769" y="176075"/>
                      <a:pt x="101600" y="130629"/>
                    </a:cubicBezTo>
                    <a:cubicBezTo>
                      <a:pt x="82247" y="101600"/>
                      <a:pt x="68211" y="68213"/>
                      <a:pt x="43542" y="43543"/>
                    </a:cubicBezTo>
                    <a:lnTo>
                      <a:pt x="0" y="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pSp>
        <p:grpSp>
          <p:nvGrpSpPr>
            <p:cNvPr id="32" name="Grupo 31"/>
            <p:cNvGrpSpPr/>
            <p:nvPr/>
          </p:nvGrpSpPr>
          <p:grpSpPr>
            <a:xfrm>
              <a:off x="5171899" y="-1550318"/>
              <a:ext cx="2206171" cy="1524000"/>
              <a:chOff x="-275771" y="-2119086"/>
              <a:chExt cx="2206171" cy="1524000"/>
            </a:xfrm>
          </p:grpSpPr>
          <p:sp>
            <p:nvSpPr>
              <p:cNvPr id="33" name="Forma libre 32"/>
              <p:cNvSpPr/>
              <p:nvPr/>
            </p:nvSpPr>
            <p:spPr>
              <a:xfrm>
                <a:off x="435429" y="-2104571"/>
                <a:ext cx="667712" cy="1509485"/>
              </a:xfrm>
              <a:custGeom>
                <a:avLst/>
                <a:gdLst>
                  <a:gd name="connsiteX0" fmla="*/ 0 w 667712"/>
                  <a:gd name="connsiteY0" fmla="*/ 0 h 1509485"/>
                  <a:gd name="connsiteX1" fmla="*/ 551542 w 667712"/>
                  <a:gd name="connsiteY1" fmla="*/ 711200 h 1509485"/>
                  <a:gd name="connsiteX2" fmla="*/ 566057 w 667712"/>
                  <a:gd name="connsiteY2" fmla="*/ 827314 h 1509485"/>
                  <a:gd name="connsiteX3" fmla="*/ 580571 w 667712"/>
                  <a:gd name="connsiteY3" fmla="*/ 1277257 h 1509485"/>
                  <a:gd name="connsiteX4" fmla="*/ 595085 w 667712"/>
                  <a:gd name="connsiteY4" fmla="*/ 1320800 h 1509485"/>
                  <a:gd name="connsiteX5" fmla="*/ 624114 w 667712"/>
                  <a:gd name="connsiteY5" fmla="*/ 1451428 h 1509485"/>
                  <a:gd name="connsiteX6" fmla="*/ 667657 w 667712"/>
                  <a:gd name="connsiteY6" fmla="*/ 1509485 h 150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712" h="1509485">
                    <a:moveTo>
                      <a:pt x="0" y="0"/>
                    </a:moveTo>
                    <a:cubicBezTo>
                      <a:pt x="183847" y="237067"/>
                      <a:pt x="382136" y="463607"/>
                      <a:pt x="551542" y="711200"/>
                    </a:cubicBezTo>
                    <a:cubicBezTo>
                      <a:pt x="573568" y="743392"/>
                      <a:pt x="564059" y="788359"/>
                      <a:pt x="566057" y="827314"/>
                    </a:cubicBezTo>
                    <a:cubicBezTo>
                      <a:pt x="573742" y="977176"/>
                      <a:pt x="571759" y="1127457"/>
                      <a:pt x="580571" y="1277257"/>
                    </a:cubicBezTo>
                    <a:cubicBezTo>
                      <a:pt x="581469" y="1292530"/>
                      <a:pt x="591766" y="1305865"/>
                      <a:pt x="595085" y="1320800"/>
                    </a:cubicBezTo>
                    <a:cubicBezTo>
                      <a:pt x="597719" y="1332651"/>
                      <a:pt x="607779" y="1426925"/>
                      <a:pt x="624114" y="1451428"/>
                    </a:cubicBezTo>
                    <a:cubicBezTo>
                      <a:pt x="671078" y="1521874"/>
                      <a:pt x="667657" y="1468910"/>
                      <a:pt x="667657" y="1509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4" name="Forma libre 33"/>
              <p:cNvSpPr/>
              <p:nvPr/>
            </p:nvSpPr>
            <p:spPr>
              <a:xfrm>
                <a:off x="986971" y="-2119086"/>
                <a:ext cx="943429" cy="769257"/>
              </a:xfrm>
              <a:custGeom>
                <a:avLst/>
                <a:gdLst>
                  <a:gd name="connsiteX0" fmla="*/ 0 w 943429"/>
                  <a:gd name="connsiteY0" fmla="*/ 769257 h 769257"/>
                  <a:gd name="connsiteX1" fmla="*/ 261258 w 943429"/>
                  <a:gd name="connsiteY1" fmla="*/ 348343 h 769257"/>
                  <a:gd name="connsiteX2" fmla="*/ 304800 w 943429"/>
                  <a:gd name="connsiteY2" fmla="*/ 333829 h 769257"/>
                  <a:gd name="connsiteX3" fmla="*/ 420915 w 943429"/>
                  <a:gd name="connsiteY3" fmla="*/ 275772 h 769257"/>
                  <a:gd name="connsiteX4" fmla="*/ 508000 w 943429"/>
                  <a:gd name="connsiteY4" fmla="*/ 246743 h 769257"/>
                  <a:gd name="connsiteX5" fmla="*/ 595086 w 943429"/>
                  <a:gd name="connsiteY5" fmla="*/ 203200 h 769257"/>
                  <a:gd name="connsiteX6" fmla="*/ 638629 w 943429"/>
                  <a:gd name="connsiteY6" fmla="*/ 174172 h 769257"/>
                  <a:gd name="connsiteX7" fmla="*/ 682172 w 943429"/>
                  <a:gd name="connsiteY7" fmla="*/ 159657 h 769257"/>
                  <a:gd name="connsiteX8" fmla="*/ 769258 w 943429"/>
                  <a:gd name="connsiteY8" fmla="*/ 101600 h 769257"/>
                  <a:gd name="connsiteX9" fmla="*/ 827315 w 943429"/>
                  <a:gd name="connsiteY9" fmla="*/ 72572 h 769257"/>
                  <a:gd name="connsiteX10" fmla="*/ 870858 w 943429"/>
                  <a:gd name="connsiteY10" fmla="*/ 43543 h 769257"/>
                  <a:gd name="connsiteX11" fmla="*/ 943429 w 943429"/>
                  <a:gd name="connsiteY11" fmla="*/ 0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429" h="769257">
                    <a:moveTo>
                      <a:pt x="0" y="769257"/>
                    </a:moveTo>
                    <a:cubicBezTo>
                      <a:pt x="87086" y="628952"/>
                      <a:pt x="166560" y="483626"/>
                      <a:pt x="261258" y="348343"/>
                    </a:cubicBezTo>
                    <a:cubicBezTo>
                      <a:pt x="270031" y="335809"/>
                      <a:pt x="290872" y="340160"/>
                      <a:pt x="304800" y="333829"/>
                    </a:cubicBezTo>
                    <a:cubicBezTo>
                      <a:pt x="344195" y="315922"/>
                      <a:pt x="379862" y="289457"/>
                      <a:pt x="420915" y="275772"/>
                    </a:cubicBezTo>
                    <a:cubicBezTo>
                      <a:pt x="449943" y="266096"/>
                      <a:pt x="482540" y="263716"/>
                      <a:pt x="508000" y="246743"/>
                    </a:cubicBezTo>
                    <a:cubicBezTo>
                      <a:pt x="632787" y="163553"/>
                      <a:pt x="474903" y="263292"/>
                      <a:pt x="595086" y="203200"/>
                    </a:cubicBezTo>
                    <a:cubicBezTo>
                      <a:pt x="610688" y="195399"/>
                      <a:pt x="623027" y="181973"/>
                      <a:pt x="638629" y="174172"/>
                    </a:cubicBezTo>
                    <a:cubicBezTo>
                      <a:pt x="652313" y="167330"/>
                      <a:pt x="668798" y="167087"/>
                      <a:pt x="682172" y="159657"/>
                    </a:cubicBezTo>
                    <a:cubicBezTo>
                      <a:pt x="712670" y="142714"/>
                      <a:pt x="738053" y="117202"/>
                      <a:pt x="769258" y="101600"/>
                    </a:cubicBezTo>
                    <a:cubicBezTo>
                      <a:pt x="788610" y="91924"/>
                      <a:pt x="808529" y="83307"/>
                      <a:pt x="827315" y="72572"/>
                    </a:cubicBezTo>
                    <a:cubicBezTo>
                      <a:pt x="842461" y="63917"/>
                      <a:pt x="855256" y="51344"/>
                      <a:pt x="870858" y="43543"/>
                    </a:cubicBezTo>
                    <a:cubicBezTo>
                      <a:pt x="946224" y="5859"/>
                      <a:pt x="886728" y="56701"/>
                      <a:pt x="9434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35" name="Forma libre 34"/>
              <p:cNvSpPr/>
              <p:nvPr/>
            </p:nvSpPr>
            <p:spPr>
              <a:xfrm>
                <a:off x="-275771" y="-1814286"/>
                <a:ext cx="1277257" cy="435429"/>
              </a:xfrm>
              <a:custGeom>
                <a:avLst/>
                <a:gdLst>
                  <a:gd name="connsiteX0" fmla="*/ 1277257 w 1277257"/>
                  <a:gd name="connsiteY0" fmla="*/ 435429 h 435429"/>
                  <a:gd name="connsiteX1" fmla="*/ 856342 w 1277257"/>
                  <a:gd name="connsiteY1" fmla="*/ 406400 h 435429"/>
                  <a:gd name="connsiteX2" fmla="*/ 754742 w 1277257"/>
                  <a:gd name="connsiteY2" fmla="*/ 377372 h 435429"/>
                  <a:gd name="connsiteX3" fmla="*/ 653142 w 1277257"/>
                  <a:gd name="connsiteY3" fmla="*/ 348343 h 435429"/>
                  <a:gd name="connsiteX4" fmla="*/ 551542 w 1277257"/>
                  <a:gd name="connsiteY4" fmla="*/ 319315 h 435429"/>
                  <a:gd name="connsiteX5" fmla="*/ 478971 w 1277257"/>
                  <a:gd name="connsiteY5" fmla="*/ 290286 h 435429"/>
                  <a:gd name="connsiteX6" fmla="*/ 406400 w 1277257"/>
                  <a:gd name="connsiteY6" fmla="*/ 275772 h 435429"/>
                  <a:gd name="connsiteX7" fmla="*/ 348342 w 1277257"/>
                  <a:gd name="connsiteY7" fmla="*/ 261257 h 435429"/>
                  <a:gd name="connsiteX8" fmla="*/ 261257 w 1277257"/>
                  <a:gd name="connsiteY8" fmla="*/ 217715 h 435429"/>
                  <a:gd name="connsiteX9" fmla="*/ 101600 w 1277257"/>
                  <a:gd name="connsiteY9" fmla="*/ 130629 h 435429"/>
                  <a:gd name="connsiteX10" fmla="*/ 43542 w 1277257"/>
                  <a:gd name="connsiteY10" fmla="*/ 43543 h 435429"/>
                  <a:gd name="connsiteX11" fmla="*/ 0 w 1277257"/>
                  <a:gd name="connsiteY11"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257" h="435429">
                    <a:moveTo>
                      <a:pt x="1277257" y="435429"/>
                    </a:moveTo>
                    <a:cubicBezTo>
                      <a:pt x="1072745" y="426537"/>
                      <a:pt x="1011358" y="437404"/>
                      <a:pt x="856342" y="406400"/>
                    </a:cubicBezTo>
                    <a:cubicBezTo>
                      <a:pt x="792745" y="393680"/>
                      <a:pt x="810074" y="393972"/>
                      <a:pt x="754742" y="377372"/>
                    </a:cubicBezTo>
                    <a:cubicBezTo>
                      <a:pt x="721006" y="367251"/>
                      <a:pt x="687123" y="357611"/>
                      <a:pt x="653142" y="348343"/>
                    </a:cubicBezTo>
                    <a:cubicBezTo>
                      <a:pt x="597228" y="333094"/>
                      <a:pt x="600982" y="337855"/>
                      <a:pt x="551542" y="319315"/>
                    </a:cubicBezTo>
                    <a:cubicBezTo>
                      <a:pt x="527147" y="310167"/>
                      <a:pt x="503926" y="297773"/>
                      <a:pt x="478971" y="290286"/>
                    </a:cubicBezTo>
                    <a:cubicBezTo>
                      <a:pt x="455342" y="283197"/>
                      <a:pt x="430482" y="281124"/>
                      <a:pt x="406400" y="275772"/>
                    </a:cubicBezTo>
                    <a:cubicBezTo>
                      <a:pt x="386927" y="271445"/>
                      <a:pt x="367695" y="266095"/>
                      <a:pt x="348342" y="261257"/>
                    </a:cubicBezTo>
                    <a:cubicBezTo>
                      <a:pt x="252917" y="197640"/>
                      <a:pt x="355689" y="260639"/>
                      <a:pt x="261257" y="217715"/>
                    </a:cubicBezTo>
                    <a:cubicBezTo>
                      <a:pt x="157767" y="170674"/>
                      <a:pt x="169769" y="176075"/>
                      <a:pt x="101600" y="130629"/>
                    </a:cubicBezTo>
                    <a:cubicBezTo>
                      <a:pt x="82247" y="101600"/>
                      <a:pt x="68211" y="68213"/>
                      <a:pt x="43542" y="43543"/>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pSp>
      </p:grpSp>
    </p:spTree>
    <p:extLst>
      <p:ext uri="{BB962C8B-B14F-4D97-AF65-F5344CB8AC3E}">
        <p14:creationId xmlns:p14="http://schemas.microsoft.com/office/powerpoint/2010/main" val="41433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ppt_x"/>
                                          </p:val>
                                        </p:tav>
                                        <p:tav tm="100000">
                                          <p:val>
                                            <p:strVal val="#ppt_x"/>
                                          </p:val>
                                        </p:tav>
                                      </p:tavLst>
                                    </p:anim>
                                    <p:anim calcmode="lin" valueType="num">
                                      <p:cBhvr additive="base">
                                        <p:cTn id="8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3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816596"/>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93149" y="622704"/>
            <a:ext cx="1713346" cy="1713346"/>
            <a:chOff x="3664208" y="4280"/>
            <a:chExt cx="1713346" cy="1713346"/>
          </a:xfrm>
          <a:solidFill>
            <a:srgbClr val="B7F689"/>
          </a:solidFill>
        </p:grpSpPr>
        <p:sp>
          <p:nvSpPr>
            <p:cNvPr id="4" name="Elipse 3"/>
            <p:cNvSpPr/>
            <p:nvPr/>
          </p:nvSpPr>
          <p:spPr>
            <a:xfrm>
              <a:off x="3664208" y="4280"/>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5" name="Elipse 4"/>
            <p:cNvSpPr/>
            <p:nvPr/>
          </p:nvSpPr>
          <p:spPr>
            <a:xfrm>
              <a:off x="3915122" y="307385"/>
              <a:ext cx="1211518" cy="1211518"/>
            </a:xfrm>
            <a:prstGeom prst="rect">
              <a:avLst/>
            </a:prstGeom>
            <a:no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6" name="Rectángulo 5"/>
          <p:cNvSpPr/>
          <p:nvPr/>
        </p:nvSpPr>
        <p:spPr>
          <a:xfrm>
            <a:off x="1967798" y="1971735"/>
            <a:ext cx="10147853" cy="4524315"/>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Hace uso de grandes cantidades </a:t>
            </a:r>
            <a:r>
              <a:rPr lang="es-CO" dirty="0">
                <a:solidFill>
                  <a:prstClr val="black"/>
                </a:solidFill>
                <a:ea typeface="Kozuka Mincho Pr6N B" panose="02020800000000000000" pitchFamily="18" charset="-128"/>
              </a:rPr>
              <a:t>de </a:t>
            </a:r>
            <a:r>
              <a:rPr lang="es-CO" dirty="0" smtClean="0">
                <a:solidFill>
                  <a:prstClr val="black"/>
                </a:solidFill>
                <a:ea typeface="Kozuka Mincho Pr6N B" panose="02020800000000000000" pitchFamily="18" charset="-128"/>
              </a:rPr>
              <a:t>RAM.</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Puede </a:t>
            </a:r>
            <a:r>
              <a:rPr lang="es-CO" dirty="0">
                <a:solidFill>
                  <a:prstClr val="black"/>
                </a:solidFill>
                <a:ea typeface="Kozuka Mincho Pr6N B" panose="02020800000000000000" pitchFamily="18" charset="-128"/>
              </a:rPr>
              <a:t>ayudar a procesar datos grandes que, de lo contrario, no se podrían </a:t>
            </a:r>
            <a:r>
              <a:rPr lang="es-CO" dirty="0" smtClean="0">
                <a:solidFill>
                  <a:prstClr val="black"/>
                </a:solidFill>
                <a:ea typeface="Kozuka Mincho Pr6N B" panose="02020800000000000000" pitchFamily="18" charset="-128"/>
              </a:rPr>
              <a:t>procesar. </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Se </a:t>
            </a:r>
            <a:r>
              <a:rPr lang="es-CO" dirty="0">
                <a:solidFill>
                  <a:prstClr val="black"/>
                </a:solidFill>
                <a:ea typeface="Kozuka Mincho Pr6N B" panose="02020800000000000000" pitchFamily="18" charset="-128"/>
              </a:rPr>
              <a:t>pueden usar más recursos del sistema</a:t>
            </a:r>
            <a:r>
              <a:rPr lang="es-CO" dirty="0" smtClean="0">
                <a:solidFill>
                  <a:prstClr val="black"/>
                </a:solidFill>
                <a:ea typeface="Kozuka Mincho Pr6N B" panose="02020800000000000000" pitchFamily="18" charset="-128"/>
              </a:rPr>
              <a:t>.</a:t>
            </a:r>
          </a:p>
          <a:p>
            <a:pPr lvl="1"/>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Debe estar instalado el paquete </a:t>
            </a:r>
            <a:r>
              <a:rPr lang="es-CO" dirty="0" err="1">
                <a:solidFill>
                  <a:prstClr val="black"/>
                </a:solidFill>
              </a:rPr>
              <a:t>Geoprocesamiento</a:t>
            </a:r>
            <a:r>
              <a:rPr lang="es-CO" dirty="0">
                <a:solidFill>
                  <a:prstClr val="black"/>
                </a:solidFill>
              </a:rPr>
              <a:t> en segundo plano (64 bits</a:t>
            </a:r>
            <a:r>
              <a:rPr lang="es-CO" dirty="0" smtClean="0">
                <a:solidFill>
                  <a:prstClr val="black"/>
                </a:solidFill>
              </a:rPr>
              <a:t>).</a:t>
            </a:r>
            <a:endParaRPr lang="es-CO" dirty="0">
              <a:solidFill>
                <a:prstClr val="black"/>
              </a:solidFill>
            </a:endParaRP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Debe estar habilitado.</a:t>
            </a: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herramientas.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consola.</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En modelos.</a:t>
            </a:r>
            <a:endParaRPr lang="es-CO" dirty="0">
              <a:solidFill>
                <a:prstClr val="black"/>
              </a:solidFill>
              <a:ea typeface="Kozuka Mincho Pr6N B" panose="02020800000000000000" pitchFamily="18" charset="-128"/>
            </a:endParaRPr>
          </a:p>
          <a:p>
            <a:endParaRPr lang="es-CO" dirty="0" smtClean="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p:txBody>
      </p:sp>
      <p:sp>
        <p:nvSpPr>
          <p:cNvPr id="7" name="Rectángulo 6"/>
          <p:cNvSpPr/>
          <p:nvPr/>
        </p:nvSpPr>
        <p:spPr>
          <a:xfrm>
            <a:off x="41435" y="6021779"/>
            <a:ext cx="6800614"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8" name="Imagen 7"/>
          <p:cNvPicPr>
            <a:picLocks noChangeAspect="1"/>
          </p:cNvPicPr>
          <p:nvPr/>
        </p:nvPicPr>
        <p:blipFill>
          <a:blip r:embed="rId2"/>
          <a:stretch>
            <a:fillRect/>
          </a:stretch>
        </p:blipFill>
        <p:spPr>
          <a:xfrm>
            <a:off x="0" y="2517048"/>
            <a:ext cx="2096815" cy="1407296"/>
          </a:xfrm>
          <a:prstGeom prst="rect">
            <a:avLst/>
          </a:prstGeom>
        </p:spPr>
      </p:pic>
      <p:sp>
        <p:nvSpPr>
          <p:cNvPr id="9" name="Elipse 8"/>
          <p:cNvSpPr/>
          <p:nvPr/>
        </p:nvSpPr>
        <p:spPr>
          <a:xfrm>
            <a:off x="888475" y="255514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81831" y="27555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39915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843026" y="2486267"/>
            <a:ext cx="2841684" cy="1458685"/>
          </a:xfrm>
          <a:prstGeom prst="rect">
            <a:avLst/>
          </a:prstGeom>
        </p:spPr>
      </p:pic>
      <p:sp>
        <p:nvSpPr>
          <p:cNvPr id="3" name="Título 1"/>
          <p:cNvSpPr>
            <a:spLocks noGrp="1"/>
          </p:cNvSpPr>
          <p:nvPr>
            <p:ph type="title"/>
          </p:nvPr>
        </p:nvSpPr>
        <p:spPr>
          <a:xfrm>
            <a:off x="2431381" y="759402"/>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4" name="Grupo 3"/>
          <p:cNvGrpSpPr/>
          <p:nvPr/>
        </p:nvGrpSpPr>
        <p:grpSpPr>
          <a:xfrm>
            <a:off x="293149" y="565510"/>
            <a:ext cx="1713346" cy="1713346"/>
            <a:chOff x="3664208" y="4280"/>
            <a:chExt cx="1713346" cy="1713346"/>
          </a:xfrm>
          <a:solidFill>
            <a:srgbClr val="B7F689"/>
          </a:solidFill>
        </p:grpSpPr>
        <p:sp>
          <p:nvSpPr>
            <p:cNvPr id="5" name="Elipse 4"/>
            <p:cNvSpPr/>
            <p:nvPr/>
          </p:nvSpPr>
          <p:spPr>
            <a:xfrm>
              <a:off x="3664208" y="4280"/>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6" name="Elipse 4"/>
            <p:cNvSpPr/>
            <p:nvPr/>
          </p:nvSpPr>
          <p:spPr>
            <a:xfrm>
              <a:off x="3915122" y="307385"/>
              <a:ext cx="1211518" cy="1211518"/>
            </a:xfrm>
            <a:prstGeom prst="rect">
              <a:avLst/>
            </a:prstGeom>
            <a:no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7" name="Rectángulo 6"/>
          <p:cNvSpPr/>
          <p:nvPr/>
        </p:nvSpPr>
        <p:spPr>
          <a:xfrm>
            <a:off x="2467230" y="2128523"/>
            <a:ext cx="10147853" cy="2031325"/>
          </a:xfrm>
          <a:prstGeom prst="rect">
            <a:avLst/>
          </a:prstGeom>
        </p:spPr>
        <p:txBody>
          <a:bodyPr wrap="square">
            <a:spAutoFit/>
          </a:bodyPr>
          <a:lstStyle/>
          <a:p>
            <a:r>
              <a:rPr lang="es-CO" b="1" dirty="0" smtClean="0">
                <a:solidFill>
                  <a:srgbClr val="009B35"/>
                </a:solidFill>
                <a:ea typeface="Kozuka Mincho Pr6N B" panose="02020800000000000000" pitchFamily="18" charset="-128"/>
              </a:rPr>
              <a:t>Pasos para Usar:</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Validar instalación.</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Habilitar.</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Usar.</a:t>
            </a:r>
          </a:p>
          <a:p>
            <a:endParaRPr lang="es-CO" dirty="0" smtClean="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a:p>
            <a:endParaRPr lang="es-CO" dirty="0">
              <a:solidFill>
                <a:prstClr val="black"/>
              </a:solidFill>
              <a:ea typeface="Kozuka Mincho Pr6N B" panose="02020800000000000000" pitchFamily="18" charset="-128"/>
            </a:endParaRPr>
          </a:p>
        </p:txBody>
      </p:sp>
      <p:sp>
        <p:nvSpPr>
          <p:cNvPr id="8" name="Rectángulo 7"/>
          <p:cNvSpPr/>
          <p:nvPr/>
        </p:nvSpPr>
        <p:spPr>
          <a:xfrm>
            <a:off x="41435" y="5964585"/>
            <a:ext cx="6800614"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9" name="Imagen 8"/>
          <p:cNvPicPr>
            <a:picLocks noChangeAspect="1"/>
          </p:cNvPicPr>
          <p:nvPr/>
        </p:nvPicPr>
        <p:blipFill>
          <a:blip r:embed="rId3"/>
          <a:stretch>
            <a:fillRect/>
          </a:stretch>
        </p:blipFill>
        <p:spPr>
          <a:xfrm>
            <a:off x="0" y="2459854"/>
            <a:ext cx="2096815" cy="1407296"/>
          </a:xfrm>
          <a:prstGeom prst="rect">
            <a:avLst/>
          </a:prstGeom>
        </p:spPr>
      </p:pic>
      <p:sp>
        <p:nvSpPr>
          <p:cNvPr id="10" name="Elipse 9"/>
          <p:cNvSpPr/>
          <p:nvPr/>
        </p:nvSpPr>
        <p:spPr>
          <a:xfrm>
            <a:off x="888475" y="24979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281831" y="26983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cxnSp>
        <p:nvCxnSpPr>
          <p:cNvPr id="12" name="Conector recto de flecha 11"/>
          <p:cNvCxnSpPr/>
          <p:nvPr/>
        </p:nvCxnSpPr>
        <p:spPr>
          <a:xfrm>
            <a:off x="5362582" y="2669154"/>
            <a:ext cx="480443" cy="0"/>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4358211" y="2911108"/>
            <a:ext cx="1484814" cy="5936"/>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upo 13"/>
          <p:cNvGrpSpPr/>
          <p:nvPr/>
        </p:nvGrpSpPr>
        <p:grpSpPr>
          <a:xfrm>
            <a:off x="5854429" y="2190935"/>
            <a:ext cx="2818877" cy="3531697"/>
            <a:chOff x="5812994" y="2810060"/>
            <a:chExt cx="2818877" cy="3531697"/>
          </a:xfrm>
        </p:grpSpPr>
        <p:grpSp>
          <p:nvGrpSpPr>
            <p:cNvPr id="15" name="Grupo 14"/>
            <p:cNvGrpSpPr/>
            <p:nvPr/>
          </p:nvGrpSpPr>
          <p:grpSpPr>
            <a:xfrm>
              <a:off x="5812994" y="2810060"/>
              <a:ext cx="2818877" cy="3531697"/>
              <a:chOff x="4151251" y="2342813"/>
              <a:chExt cx="2818877" cy="3531697"/>
            </a:xfrm>
          </p:grpSpPr>
          <p:sp>
            <p:nvSpPr>
              <p:cNvPr id="17" name="Rectángulo 16"/>
              <p:cNvSpPr/>
              <p:nvPr/>
            </p:nvSpPr>
            <p:spPr>
              <a:xfrm>
                <a:off x="4674523" y="3582808"/>
                <a:ext cx="1143000" cy="39904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pic>
            <p:nvPicPr>
              <p:cNvPr id="18" name="Imagen 17"/>
              <p:cNvPicPr>
                <a:picLocks noChangeAspect="1"/>
              </p:cNvPicPr>
              <p:nvPr/>
            </p:nvPicPr>
            <p:blipFill>
              <a:blip r:embed="rId4"/>
              <a:stretch>
                <a:fillRect/>
              </a:stretch>
            </p:blipFill>
            <p:spPr>
              <a:xfrm>
                <a:off x="4151251" y="2342813"/>
                <a:ext cx="2818877" cy="3531697"/>
              </a:xfrm>
              <a:prstGeom prst="rect">
                <a:avLst/>
              </a:prstGeom>
            </p:spPr>
          </p:pic>
        </p:grpSp>
        <p:sp>
          <p:nvSpPr>
            <p:cNvPr id="16" name="Rectángulo 15"/>
            <p:cNvSpPr/>
            <p:nvPr/>
          </p:nvSpPr>
          <p:spPr>
            <a:xfrm>
              <a:off x="5932431" y="3530233"/>
              <a:ext cx="1143000" cy="468529"/>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grpSp>
      <p:cxnSp>
        <p:nvCxnSpPr>
          <p:cNvPr id="19" name="Conector recto de flecha 18"/>
          <p:cNvCxnSpPr>
            <a:endCxn id="2" idx="1"/>
          </p:cNvCxnSpPr>
          <p:nvPr/>
        </p:nvCxnSpPr>
        <p:spPr>
          <a:xfrm>
            <a:off x="3919372" y="3215609"/>
            <a:ext cx="1923654" cy="1"/>
          </a:xfrm>
          <a:prstGeom prst="straightConnector1">
            <a:avLst/>
          </a:prstGeom>
          <a:ln w="57150">
            <a:solidFill>
              <a:srgbClr val="1A9945"/>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5843025" y="3030342"/>
            <a:ext cx="2091238" cy="923330"/>
          </a:xfrm>
          <a:prstGeom prst="rect">
            <a:avLst/>
          </a:prstGeom>
        </p:spPr>
        <p:txBody>
          <a:bodyPr wrap="square">
            <a:spAutoFit/>
          </a:bodyPr>
          <a:lstStyle/>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Herramientas</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Modelo </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Consola</a:t>
            </a:r>
            <a:endParaRPr lang="es-CO" dirty="0">
              <a:solidFill>
                <a:prstClr val="black"/>
              </a:solidFill>
              <a:ea typeface="Kozuka Mincho Pr6N B" panose="02020800000000000000" pitchFamily="18" charset="-128"/>
            </a:endParaRPr>
          </a:p>
        </p:txBody>
      </p:sp>
    </p:spTree>
    <p:extLst>
      <p:ext uri="{BB962C8B-B14F-4D97-AF65-F5344CB8AC3E}">
        <p14:creationId xmlns:p14="http://schemas.microsoft.com/office/powerpoint/2010/main" val="229944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692727"/>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a 64 bits</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16350" y="548405"/>
            <a:ext cx="1713346" cy="1713346"/>
            <a:chOff x="3569549" y="106041"/>
            <a:chExt cx="1713346" cy="1713346"/>
          </a:xfrm>
          <a:solidFill>
            <a:srgbClr val="B7F689"/>
          </a:solidFill>
        </p:grpSpPr>
        <p:sp>
          <p:nvSpPr>
            <p:cNvPr id="4" name="Elipse 3"/>
            <p:cNvSpPr/>
            <p:nvPr/>
          </p:nvSpPr>
          <p:spPr>
            <a:xfrm>
              <a:off x="3569549" y="106041"/>
              <a:ext cx="1713346" cy="1713346"/>
            </a:xfrm>
            <a:prstGeom prst="ellipse">
              <a:avLst/>
            </a:prstGeom>
            <a:grpFill/>
          </p:spPr>
          <p:style>
            <a:lnRef idx="2">
              <a:schemeClr val="lt1">
                <a:hueOff val="0"/>
                <a:satOff val="0"/>
                <a:lumOff val="0"/>
                <a:alphaOff val="0"/>
              </a:schemeClr>
            </a:lnRef>
            <a:fillRef idx="1">
              <a:schemeClr val="accent4">
                <a:alpha val="50000"/>
                <a:hueOff val="1485099"/>
                <a:satOff val="-6853"/>
                <a:lumOff val="252"/>
                <a:alphaOff val="0"/>
              </a:schemeClr>
            </a:fillRef>
            <a:effectRef idx="0">
              <a:schemeClr val="accent4">
                <a:alpha val="50000"/>
                <a:hueOff val="1485099"/>
                <a:satOff val="-6853"/>
                <a:lumOff val="252"/>
                <a:alphaOff val="0"/>
              </a:schemeClr>
            </a:effectRef>
            <a:fontRef idx="minor">
              <a:schemeClr val="tx1"/>
            </a:fontRef>
          </p:style>
        </p:sp>
        <p:sp>
          <p:nvSpPr>
            <p:cNvPr id="5" name="Elipse 4"/>
            <p:cNvSpPr/>
            <p:nvPr/>
          </p:nvSpPr>
          <p:spPr>
            <a:xfrm>
              <a:off x="3820463" y="332221"/>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a:t>
              </a:r>
              <a:r>
                <a:rPr lang="es-CO" sz="1400" b="1" dirty="0" smtClean="0">
                  <a:solidFill>
                    <a:prstClr val="black"/>
                  </a:solidFill>
                </a:rPr>
                <a:t> </a:t>
              </a:r>
              <a:r>
                <a:rPr lang="es-CO" sz="1200" b="1" dirty="0" smtClean="0">
                  <a:solidFill>
                    <a:prstClr val="black"/>
                  </a:solidFill>
                </a:rPr>
                <a:t>a 64 bits</a:t>
              </a:r>
              <a:endParaRPr lang="es-CO" sz="1200" b="1" dirty="0">
                <a:solidFill>
                  <a:prstClr val="black"/>
                </a:solidFill>
              </a:endParaRPr>
            </a:p>
          </p:txBody>
        </p:sp>
      </p:grpSp>
      <p:sp>
        <p:nvSpPr>
          <p:cNvPr id="6" name="Rectángulo 5"/>
          <p:cNvSpPr/>
          <p:nvPr/>
        </p:nvSpPr>
        <p:spPr>
          <a:xfrm>
            <a:off x="41435" y="5910590"/>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sp>
        <p:nvSpPr>
          <p:cNvPr id="7" name="Rectángulo 6"/>
          <p:cNvSpPr/>
          <p:nvPr/>
        </p:nvSpPr>
        <p:spPr>
          <a:xfrm>
            <a:off x="2216663" y="2536062"/>
            <a:ext cx="9648471" cy="2031325"/>
          </a:xfrm>
          <a:prstGeom prst="rect">
            <a:avLst/>
          </a:prstGeom>
        </p:spPr>
        <p:txBody>
          <a:bodyPr wrap="square">
            <a:spAutoFit/>
          </a:bodyPr>
          <a:lstStyle/>
          <a:p>
            <a:pPr marL="285750" indent="-285750">
              <a:buFont typeface="Arial" panose="020B0604020202020204" pitchFamily="34" charset="0"/>
              <a:buChar char="•"/>
            </a:pPr>
            <a:r>
              <a:rPr lang="es-CO" dirty="0" smtClean="0">
                <a:solidFill>
                  <a:prstClr val="black"/>
                </a:solidFill>
              </a:rPr>
              <a:t>Conversión </a:t>
            </a:r>
            <a:r>
              <a:rPr lang="es-CO" dirty="0">
                <a:solidFill>
                  <a:prstClr val="black"/>
                </a:solidFill>
              </a:rPr>
              <a:t>de metadatos</a:t>
            </a:r>
          </a:p>
          <a:p>
            <a:pPr marL="285750" indent="-285750">
              <a:buFont typeface="Arial" panose="020B0604020202020204" pitchFamily="34" charset="0"/>
              <a:buChar char="•"/>
            </a:pPr>
            <a:r>
              <a:rPr lang="es-CO" dirty="0" smtClean="0">
                <a:solidFill>
                  <a:prstClr val="black"/>
                </a:solidFill>
              </a:rPr>
              <a:t>Administración </a:t>
            </a:r>
            <a:r>
              <a:rPr lang="es-CO" dirty="0">
                <a:solidFill>
                  <a:prstClr val="black"/>
                </a:solidFill>
              </a:rPr>
              <a:t>de </a:t>
            </a:r>
            <a:r>
              <a:rPr lang="es-CO" dirty="0" err="1">
                <a:solidFill>
                  <a:prstClr val="black"/>
                </a:solidFill>
              </a:rPr>
              <a:t>geodatabase</a:t>
            </a:r>
            <a:endParaRPr lang="es-CO" dirty="0">
              <a:solidFill>
                <a:prstClr val="black"/>
              </a:solidFill>
            </a:endParaRPr>
          </a:p>
          <a:p>
            <a:pPr marL="285750" indent="-285750">
              <a:buFont typeface="Arial" panose="020B0604020202020204" pitchFamily="34" charset="0"/>
              <a:buChar char="•"/>
            </a:pPr>
            <a:r>
              <a:rPr lang="es-CO" dirty="0">
                <a:solidFill>
                  <a:prstClr val="black"/>
                </a:solidFill>
              </a:rPr>
              <a:t>C</a:t>
            </a:r>
            <a:r>
              <a:rPr lang="es-CO" dirty="0" smtClean="0">
                <a:solidFill>
                  <a:prstClr val="black"/>
                </a:solidFill>
              </a:rPr>
              <a:t>obertura</a:t>
            </a:r>
            <a:endParaRPr lang="es-CO" dirty="0">
              <a:solidFill>
                <a:prstClr val="black"/>
              </a:solidFill>
            </a:endParaRPr>
          </a:p>
          <a:p>
            <a:pPr marL="285750" indent="-285750">
              <a:buFont typeface="Arial" panose="020B0604020202020204" pitchFamily="34" charset="0"/>
              <a:buChar char="•"/>
            </a:pPr>
            <a:r>
              <a:rPr lang="es-CO" dirty="0" smtClean="0">
                <a:solidFill>
                  <a:prstClr val="black"/>
                </a:solidFill>
              </a:rPr>
              <a:t>Creación de paquetes</a:t>
            </a:r>
            <a:endParaRPr lang="es-CO" dirty="0">
              <a:solidFill>
                <a:prstClr val="black"/>
              </a:solidFill>
            </a:endParaRPr>
          </a:p>
          <a:p>
            <a:pPr marL="285750" indent="-285750">
              <a:buFont typeface="Arial" panose="020B0604020202020204" pitchFamily="34" charset="0"/>
              <a:buChar char="•"/>
            </a:pPr>
            <a:r>
              <a:rPr lang="es-CO" dirty="0">
                <a:solidFill>
                  <a:prstClr val="black"/>
                </a:solidFill>
              </a:rPr>
              <a:t>Herramientas de </a:t>
            </a:r>
            <a:r>
              <a:rPr lang="es-CO" dirty="0" smtClean="0">
                <a:solidFill>
                  <a:prstClr val="black"/>
                </a:solidFill>
              </a:rPr>
              <a:t>gráficos.</a:t>
            </a:r>
          </a:p>
          <a:p>
            <a:pPr marL="285750" indent="-285750">
              <a:buFont typeface="Arial" panose="020B0604020202020204" pitchFamily="34" charset="0"/>
              <a:buChar char="•"/>
            </a:pPr>
            <a:r>
              <a:rPr lang="es-CO" dirty="0" smtClean="0">
                <a:solidFill>
                  <a:prstClr val="black"/>
                </a:solidFill>
              </a:rPr>
              <a:t>Secuencia </a:t>
            </a:r>
            <a:r>
              <a:rPr lang="es-CO" dirty="0">
                <a:solidFill>
                  <a:prstClr val="black"/>
                </a:solidFill>
              </a:rPr>
              <a:t>de comandos personalizada, o herramientas de función en las que el autor ha deshabilitado el procesamiento en segundo plano</a:t>
            </a:r>
          </a:p>
        </p:txBody>
      </p:sp>
      <p:sp>
        <p:nvSpPr>
          <p:cNvPr id="8" name="Rectángulo redondeado 7"/>
          <p:cNvSpPr/>
          <p:nvPr/>
        </p:nvSpPr>
        <p:spPr>
          <a:xfrm>
            <a:off x="2216663" y="1753751"/>
            <a:ext cx="4195182" cy="508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O" b="1" dirty="0">
                <a:solidFill>
                  <a:prstClr val="white"/>
                </a:solidFill>
                <a:ea typeface="Kozuka Mincho Pr6N B" panose="02020800000000000000" pitchFamily="18" charset="-128"/>
              </a:rPr>
              <a:t>Herramientas no admitidas</a:t>
            </a:r>
            <a:r>
              <a:rPr lang="es-CO" b="1" dirty="0" smtClean="0">
                <a:solidFill>
                  <a:prstClr val="white"/>
                </a:solidFill>
                <a:ea typeface="Kozuka Mincho Pr6N B" panose="02020800000000000000" pitchFamily="18" charset="-128"/>
              </a:rPr>
              <a:t>:</a:t>
            </a:r>
            <a:endParaRPr lang="es-CO" b="1" dirty="0">
              <a:solidFill>
                <a:prstClr val="white"/>
              </a:solidFill>
              <a:ea typeface="Kozuka Mincho Pr6N B" panose="02020800000000000000" pitchFamily="18" charset="-128"/>
            </a:endParaRPr>
          </a:p>
        </p:txBody>
      </p:sp>
      <p:pic>
        <p:nvPicPr>
          <p:cNvPr id="9" name="Imagen 8"/>
          <p:cNvPicPr>
            <a:picLocks noChangeAspect="1"/>
          </p:cNvPicPr>
          <p:nvPr/>
        </p:nvPicPr>
        <p:blipFill>
          <a:blip r:embed="rId2"/>
          <a:stretch>
            <a:fillRect/>
          </a:stretch>
        </p:blipFill>
        <p:spPr>
          <a:xfrm>
            <a:off x="0" y="2393179"/>
            <a:ext cx="2096815" cy="1407296"/>
          </a:xfrm>
          <a:prstGeom prst="rect">
            <a:avLst/>
          </a:prstGeom>
        </p:spPr>
      </p:pic>
      <p:sp>
        <p:nvSpPr>
          <p:cNvPr id="10" name="Elipse 9"/>
          <p:cNvSpPr/>
          <p:nvPr/>
        </p:nvSpPr>
        <p:spPr>
          <a:xfrm>
            <a:off x="888475" y="243127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281831" y="263168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5287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75646" y="645102"/>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a:t>
            </a:r>
            <a:r>
              <a:rPr lang="es-CO" sz="2800" b="1" dirty="0">
                <a:solidFill>
                  <a:srgbClr val="159741"/>
                </a:solidFill>
                <a:latin typeface="Century Gothic" charset="0"/>
              </a:rPr>
              <a:t>Procesamiento en Paralelo</a:t>
            </a:r>
            <a:r>
              <a:rPr lang="es-CO" sz="2800" b="1" dirty="0" smtClean="0">
                <a:solidFill>
                  <a:srgbClr val="159741"/>
                </a:solidFill>
                <a:latin typeface="Century Gothic" charset="0"/>
              </a:rPr>
              <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114300" y="5862965"/>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grpSp>
        <p:nvGrpSpPr>
          <p:cNvPr id="4" name="Grupo 3"/>
          <p:cNvGrpSpPr/>
          <p:nvPr/>
        </p:nvGrpSpPr>
        <p:grpSpPr>
          <a:xfrm>
            <a:off x="207070" y="494892"/>
            <a:ext cx="1713346" cy="1713346"/>
            <a:chOff x="5945367" y="2786146"/>
            <a:chExt cx="1713346" cy="1713346"/>
          </a:xfrm>
        </p:grpSpPr>
        <p:sp>
          <p:nvSpPr>
            <p:cNvPr id="5" name="Elipse 4"/>
            <p:cNvSpPr/>
            <p:nvPr/>
          </p:nvSpPr>
          <p:spPr>
            <a:xfrm>
              <a:off x="5945367" y="2786146"/>
              <a:ext cx="1713346" cy="1713346"/>
            </a:xfrm>
            <a:prstGeom prst="ellipse">
              <a:avLst/>
            </a:pr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sp>
        <p:sp>
          <p:nvSpPr>
            <p:cNvPr id="6" name="Elipse 4"/>
            <p:cNvSpPr/>
            <p:nvPr/>
          </p:nvSpPr>
          <p:spPr>
            <a:xfrm>
              <a:off x="6196281" y="3037060"/>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sp>
        <p:nvSpPr>
          <p:cNvPr id="7" name="Rectángulo 6"/>
          <p:cNvSpPr/>
          <p:nvPr/>
        </p:nvSpPr>
        <p:spPr>
          <a:xfrm>
            <a:off x="1920416" y="1773444"/>
            <a:ext cx="10147853" cy="3693319"/>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Permite emplear los diferentes procesadores de un computador, ejecutando de forma paralela diferentes procedimientos</a:t>
            </a:r>
            <a:r>
              <a:rPr lang="es-CO" dirty="0" smtClean="0">
                <a:solidFill>
                  <a:prstClr val="black"/>
                </a:solidFill>
                <a:ea typeface="Kozuka Mincho Pr6N B" panose="02020800000000000000" pitchFamily="18" charset="-128"/>
              </a:rPr>
              <a:t>.</a:t>
            </a:r>
          </a:p>
          <a:p>
            <a:pPr marL="742950" lvl="1" indent="-285750">
              <a:buFont typeface="Arial" panose="020B0604020202020204" pitchFamily="34" charset="0"/>
              <a:buChar char="•"/>
            </a:pPr>
            <a:r>
              <a:rPr lang="es-CO" dirty="0">
                <a:solidFill>
                  <a:prstClr val="black"/>
                </a:solidFill>
              </a:rPr>
              <a:t>Permite realizar procesamientos que las herramientas tradicionales o de x64 no pueden realizar</a:t>
            </a:r>
            <a:r>
              <a:rPr lang="es-CO" dirty="0" smtClean="0">
                <a:solidFill>
                  <a:prstClr val="black"/>
                </a:solidFill>
              </a:rPr>
              <a:t>.</a:t>
            </a:r>
            <a:endParaRPr lang="es-CO" dirty="0">
              <a:solidFill>
                <a:prstClr val="black"/>
              </a:solidFill>
              <a:ea typeface="Kozuka Mincho Pr6N B" panose="02020800000000000000" pitchFamily="18" charset="-128"/>
            </a:endParaRPr>
          </a:p>
          <a:p>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Tener múltiples procesadores.</a:t>
            </a:r>
            <a:endParaRPr lang="es-CO" dirty="0">
              <a:solidFill>
                <a:prstClr val="black"/>
              </a:solidFill>
            </a:endParaRPr>
          </a:p>
          <a:p>
            <a:pPr marL="742950" lvl="1" indent="-285750">
              <a:buFont typeface="Arial" panose="020B0604020202020204" pitchFamily="34" charset="0"/>
              <a:buChar char="•"/>
            </a:pP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Dividir la información original</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Procesar las secciones de forma independiente y paralela.</a:t>
            </a:r>
          </a:p>
          <a:p>
            <a:pPr marL="742950" lvl="1" indent="-285750">
              <a:buFont typeface="Arial" panose="020B0604020202020204" pitchFamily="34" charset="0"/>
              <a:buChar char="•"/>
            </a:pPr>
            <a:r>
              <a:rPr lang="es-CO" dirty="0">
                <a:solidFill>
                  <a:prstClr val="black"/>
                </a:solidFill>
                <a:ea typeface="Kozuka Mincho Pr6N B" panose="02020800000000000000" pitchFamily="18" charset="-128"/>
              </a:rPr>
              <a:t>Unificar el </a:t>
            </a:r>
            <a:r>
              <a:rPr lang="es-CO" dirty="0" smtClean="0">
                <a:solidFill>
                  <a:prstClr val="black"/>
                </a:solidFill>
                <a:ea typeface="Kozuka Mincho Pr6N B" panose="02020800000000000000" pitchFamily="18" charset="-128"/>
              </a:rPr>
              <a:t>resultado (en caso de que se necesite).</a:t>
            </a:r>
            <a:endParaRPr lang="es-CO" dirty="0">
              <a:solidFill>
                <a:prstClr val="black"/>
              </a:solidFill>
              <a:ea typeface="Kozuka Mincho Pr6N B" panose="02020800000000000000" pitchFamily="18" charset="-128"/>
            </a:endParaRPr>
          </a:p>
        </p:txBody>
      </p:sp>
      <p:pic>
        <p:nvPicPr>
          <p:cNvPr id="8" name="Imagen 7"/>
          <p:cNvPicPr>
            <a:picLocks noChangeAspect="1"/>
          </p:cNvPicPr>
          <p:nvPr/>
        </p:nvPicPr>
        <p:blipFill>
          <a:blip r:embed="rId2"/>
          <a:stretch>
            <a:fillRect/>
          </a:stretch>
        </p:blipFill>
        <p:spPr>
          <a:xfrm>
            <a:off x="15336" y="2353526"/>
            <a:ext cx="2096815" cy="1407296"/>
          </a:xfrm>
          <a:prstGeom prst="rect">
            <a:avLst/>
          </a:prstGeom>
        </p:spPr>
      </p:pic>
      <p:sp>
        <p:nvSpPr>
          <p:cNvPr id="9" name="Elipse 8"/>
          <p:cNvSpPr/>
          <p:nvPr/>
        </p:nvSpPr>
        <p:spPr>
          <a:xfrm>
            <a:off x="903811" y="239162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97167" y="2592032"/>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405500" y="301985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6964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54496" y="806475"/>
            <a:ext cx="6715954" cy="1325563"/>
          </a:xfrm>
        </p:spPr>
        <p:txBody>
          <a:bodyPr>
            <a:noAutofit/>
          </a:bodyPr>
          <a:lstStyle/>
          <a:p>
            <a:pPr lvl="0" algn="ctr"/>
            <a:r>
              <a:rPr lang="es-CO" sz="2800" b="1" dirty="0" smtClean="0">
                <a:solidFill>
                  <a:srgbClr val="159741"/>
                </a:solidFill>
                <a:latin typeface="Century Gothic" charset="0"/>
              </a:rPr>
              <a:t>Optimización de </a:t>
            </a:r>
            <a:r>
              <a:rPr lang="es-CO" sz="2800" b="1" dirty="0" err="1" smtClean="0">
                <a:solidFill>
                  <a:srgbClr val="159741"/>
                </a:solidFill>
                <a:latin typeface="Century Gothic" charset="0"/>
              </a:rPr>
              <a:t>Geoprocesos</a:t>
            </a:r>
            <a:r>
              <a:rPr lang="es-CO" sz="2800" b="1" dirty="0" smtClean="0">
                <a:solidFill>
                  <a:srgbClr val="159741"/>
                </a:solidFill>
                <a:latin typeface="Century Gothic" charset="0"/>
              </a:rPr>
              <a:t>: Procesamiento en Paralelo</a:t>
            </a:r>
            <a:br>
              <a:rPr lang="es-CO" sz="2800" b="1" dirty="0" smtClean="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66675" y="5786765"/>
            <a:ext cx="7205890" cy="261610"/>
          </a:xfrm>
          <a:prstGeom prst="rect">
            <a:avLst/>
          </a:prstGeom>
        </p:spPr>
        <p:txBody>
          <a:bodyPr wrap="square">
            <a:spAutoFit/>
          </a:bodyPr>
          <a:lstStyle/>
          <a:p>
            <a:r>
              <a:rPr lang="es-CO" sz="1100" dirty="0">
                <a:solidFill>
                  <a:prstClr val="black"/>
                </a:solidFill>
              </a:rPr>
              <a:t>http://desktop.arcgis.com/es/arcmap/10.3/analyze/executing-tools/64bit-background.htm</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10" y="2132038"/>
            <a:ext cx="7373379" cy="2991267"/>
          </a:xfrm>
          <a:prstGeom prst="rect">
            <a:avLst/>
          </a:prstGeom>
        </p:spPr>
      </p:pic>
      <p:grpSp>
        <p:nvGrpSpPr>
          <p:cNvPr id="5" name="Grupo 4"/>
          <p:cNvGrpSpPr/>
          <p:nvPr/>
        </p:nvGrpSpPr>
        <p:grpSpPr>
          <a:xfrm>
            <a:off x="254695" y="418692"/>
            <a:ext cx="1713346" cy="1713346"/>
            <a:chOff x="5945367" y="2786146"/>
            <a:chExt cx="1713346" cy="1713346"/>
          </a:xfrm>
        </p:grpSpPr>
        <p:sp>
          <p:nvSpPr>
            <p:cNvPr id="6" name="Elipse 5"/>
            <p:cNvSpPr/>
            <p:nvPr/>
          </p:nvSpPr>
          <p:spPr>
            <a:xfrm>
              <a:off x="5945367" y="2786146"/>
              <a:ext cx="1713346" cy="1713346"/>
            </a:xfrm>
            <a:prstGeom prst="ellipse">
              <a:avLst/>
            </a:prstGeom>
          </p:spPr>
          <p:style>
            <a:lnRef idx="2">
              <a:schemeClr val="lt1">
                <a:hueOff val="0"/>
                <a:satOff val="0"/>
                <a:lumOff val="0"/>
                <a:alphaOff val="0"/>
              </a:schemeClr>
            </a:lnRef>
            <a:fillRef idx="1">
              <a:schemeClr val="accent4">
                <a:alpha val="50000"/>
                <a:hueOff val="4455297"/>
                <a:satOff val="-20558"/>
                <a:lumOff val="756"/>
                <a:alphaOff val="0"/>
              </a:schemeClr>
            </a:fillRef>
            <a:effectRef idx="0">
              <a:schemeClr val="accent4">
                <a:alpha val="50000"/>
                <a:hueOff val="4455297"/>
                <a:satOff val="-20558"/>
                <a:lumOff val="756"/>
                <a:alphaOff val="0"/>
              </a:schemeClr>
            </a:effectRef>
            <a:fontRef idx="minor">
              <a:schemeClr val="tx1"/>
            </a:fontRef>
          </p:style>
        </p:sp>
        <p:sp>
          <p:nvSpPr>
            <p:cNvPr id="7" name="Elipse 4"/>
            <p:cNvSpPr/>
            <p:nvPr/>
          </p:nvSpPr>
          <p:spPr>
            <a:xfrm>
              <a:off x="6196281" y="3037060"/>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Paralelo</a:t>
              </a:r>
              <a:endParaRPr lang="es-CO" sz="1200" b="1" dirty="0">
                <a:solidFill>
                  <a:prstClr val="black"/>
                </a:solidFill>
              </a:endParaRPr>
            </a:p>
          </p:txBody>
        </p:sp>
      </p:grpSp>
      <p:pic>
        <p:nvPicPr>
          <p:cNvPr id="8" name="Imagen 7"/>
          <p:cNvPicPr>
            <a:picLocks noChangeAspect="1"/>
          </p:cNvPicPr>
          <p:nvPr/>
        </p:nvPicPr>
        <p:blipFill>
          <a:blip r:embed="rId3"/>
          <a:stretch>
            <a:fillRect/>
          </a:stretch>
        </p:blipFill>
        <p:spPr>
          <a:xfrm>
            <a:off x="0" y="2303133"/>
            <a:ext cx="2096815" cy="1407296"/>
          </a:xfrm>
          <a:prstGeom prst="rect">
            <a:avLst/>
          </a:prstGeom>
        </p:spPr>
      </p:pic>
      <p:sp>
        <p:nvSpPr>
          <p:cNvPr id="9" name="Elipse 8"/>
          <p:cNvSpPr/>
          <p:nvPr/>
        </p:nvSpPr>
        <p:spPr>
          <a:xfrm>
            <a:off x="888475" y="234123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281831" y="254163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390164" y="29694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90445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sp>
        <p:nvSpPr>
          <p:cNvPr id="3" name="Marcador de contenido 2"/>
          <p:cNvSpPr>
            <a:spLocks noGrp="1"/>
          </p:cNvSpPr>
          <p:nvPr>
            <p:ph idx="1"/>
          </p:nvPr>
        </p:nvSpPr>
        <p:spPr/>
        <p:txBody>
          <a:bodyPr/>
          <a:lstStyle/>
          <a:p>
            <a:r>
              <a:rPr lang="es-CO" dirty="0" smtClean="0">
                <a:solidFill>
                  <a:srgbClr val="FF0000"/>
                </a:solidFill>
              </a:rPr>
              <a:t>Agregar diapositiva de contenido</a:t>
            </a:r>
            <a:endParaRPr lang="es-CO" dirty="0">
              <a:solidFill>
                <a:srgbClr val="FF0000"/>
              </a:solidFill>
            </a:endParaRPr>
          </a:p>
        </p:txBody>
      </p:sp>
    </p:spTree>
    <p:extLst>
      <p:ext uri="{BB962C8B-B14F-4D97-AF65-F5344CB8AC3E}">
        <p14:creationId xmlns:p14="http://schemas.microsoft.com/office/powerpoint/2010/main" val="825769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49270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Procesamiento en </a:t>
            </a:r>
            <a:r>
              <a:rPr lang="es-CO" sz="2800" b="1" dirty="0" smtClean="0">
                <a:solidFill>
                  <a:srgbClr val="159741"/>
                </a:solidFill>
                <a:latin typeface="Century Gothic" charset="0"/>
              </a:rPr>
              <a:t>memoria</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41435" y="5710565"/>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grpSp>
        <p:nvGrpSpPr>
          <p:cNvPr id="4" name="Grupo 3"/>
          <p:cNvGrpSpPr/>
          <p:nvPr/>
        </p:nvGrpSpPr>
        <p:grpSpPr>
          <a:xfrm>
            <a:off x="196390" y="382663"/>
            <a:ext cx="1713346" cy="1713346"/>
            <a:chOff x="4632994" y="4301001"/>
            <a:chExt cx="1713346" cy="1713346"/>
          </a:xfrm>
        </p:grpSpPr>
        <p:sp>
          <p:nvSpPr>
            <p:cNvPr id="5" name="Elipse 4"/>
            <p:cNvSpPr/>
            <p:nvPr/>
          </p:nvSpPr>
          <p:spPr>
            <a:xfrm>
              <a:off x="4632994" y="4301001"/>
              <a:ext cx="1713346" cy="1713346"/>
            </a:xfrm>
            <a:prstGeom prst="ellipse">
              <a:avLst/>
            </a:pr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sp>
        <p:sp>
          <p:nvSpPr>
            <p:cNvPr id="6" name="Elipse 4"/>
            <p:cNvSpPr/>
            <p:nvPr/>
          </p:nvSpPr>
          <p:spPr>
            <a:xfrm>
              <a:off x="4883908"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pic>
        <p:nvPicPr>
          <p:cNvPr id="7" name="Imagen 6"/>
          <p:cNvPicPr>
            <a:picLocks noChangeAspect="1"/>
          </p:cNvPicPr>
          <p:nvPr/>
        </p:nvPicPr>
        <p:blipFill>
          <a:blip r:embed="rId2"/>
          <a:stretch>
            <a:fillRect/>
          </a:stretch>
        </p:blipFill>
        <p:spPr>
          <a:xfrm>
            <a:off x="0" y="2193154"/>
            <a:ext cx="2096815" cy="1407296"/>
          </a:xfrm>
          <a:prstGeom prst="rect">
            <a:avLst/>
          </a:prstGeom>
        </p:spPr>
      </p:pic>
      <p:sp>
        <p:nvSpPr>
          <p:cNvPr id="8" name="Elipse 7"/>
          <p:cNvSpPr/>
          <p:nvPr/>
        </p:nvSpPr>
        <p:spPr>
          <a:xfrm>
            <a:off x="888475" y="223125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281831" y="243166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390164" y="285948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101514" y="321063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Rectángulo 11"/>
          <p:cNvSpPr/>
          <p:nvPr/>
        </p:nvSpPr>
        <p:spPr>
          <a:xfrm>
            <a:off x="2112054" y="1588684"/>
            <a:ext cx="10147853" cy="3416320"/>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rPr>
              <a:t>Escribir en memoria </a:t>
            </a:r>
            <a:r>
              <a:rPr lang="es-CO" dirty="0">
                <a:solidFill>
                  <a:prstClr val="black"/>
                </a:solidFill>
              </a:rPr>
              <a:t>suele ser </a:t>
            </a:r>
            <a:r>
              <a:rPr lang="es-CO" dirty="0" smtClean="0">
                <a:solidFill>
                  <a:prstClr val="black"/>
                </a:solidFill>
              </a:rPr>
              <a:t>más rápido.</a:t>
            </a:r>
          </a:p>
          <a:p>
            <a:pPr marL="742950" lvl="1" indent="-285750">
              <a:buFont typeface="Arial" panose="020B0604020202020204" pitchFamily="34" charset="0"/>
              <a:buChar char="•"/>
            </a:pPr>
            <a:r>
              <a:rPr lang="es-CO" dirty="0" smtClean="0">
                <a:solidFill>
                  <a:prstClr val="black"/>
                </a:solidFill>
              </a:rPr>
              <a:t>Los </a:t>
            </a:r>
            <a:r>
              <a:rPr lang="es-CO" dirty="0">
                <a:solidFill>
                  <a:prstClr val="black"/>
                </a:solidFill>
              </a:rPr>
              <a:t>datos escritos en el espacio de trabajo en memoria son </a:t>
            </a:r>
            <a:r>
              <a:rPr lang="es-CO" dirty="0" smtClean="0">
                <a:solidFill>
                  <a:prstClr val="black"/>
                </a:solidFill>
              </a:rPr>
              <a:t>temporales.</a:t>
            </a:r>
          </a:p>
          <a:p>
            <a:pPr marL="742950" lvl="1" indent="-285750">
              <a:buFont typeface="Arial" panose="020B0604020202020204" pitchFamily="34" charset="0"/>
              <a:buChar char="•"/>
            </a:pPr>
            <a:r>
              <a:rPr lang="es-CO" dirty="0">
                <a:solidFill>
                  <a:prstClr val="black"/>
                </a:solidFill>
              </a:rPr>
              <a:t>EL espacio en memoria no admite</a:t>
            </a:r>
            <a:r>
              <a:rPr lang="es-CO" dirty="0" smtClean="0">
                <a:solidFill>
                  <a:prstClr val="black"/>
                </a:solidFill>
              </a:rPr>
              <a:t>: </a:t>
            </a:r>
            <a:r>
              <a:rPr lang="es-CO" dirty="0">
                <a:solidFill>
                  <a:prstClr val="black"/>
                </a:solidFill>
              </a:rPr>
              <a:t>subtipos, dominios, representaciones, topologías, redes geométricas y </a:t>
            </a:r>
            <a:r>
              <a:rPr lang="es-CO" dirty="0" err="1">
                <a:solidFill>
                  <a:prstClr val="black"/>
                </a:solidFill>
              </a:rPr>
              <a:t>datasets</a:t>
            </a:r>
            <a:r>
              <a:rPr lang="es-CO" dirty="0">
                <a:solidFill>
                  <a:prstClr val="black"/>
                </a:solidFill>
              </a:rPr>
              <a:t> de red</a:t>
            </a:r>
            <a:r>
              <a:rPr lang="es-CO" dirty="0" smtClean="0">
                <a:solidFill>
                  <a:prstClr val="black"/>
                </a:solidFill>
              </a:rPr>
              <a:t>.</a:t>
            </a:r>
          </a:p>
          <a:p>
            <a:pPr marL="742950" lvl="1" indent="-285750">
              <a:buFont typeface="Arial" panose="020B0604020202020204" pitchFamily="34" charset="0"/>
              <a:buChar char="•"/>
            </a:pPr>
            <a:r>
              <a:rPr lang="es-CO" dirty="0" smtClean="0">
                <a:solidFill>
                  <a:prstClr val="black"/>
                </a:solidFill>
              </a:rPr>
              <a:t>No se pueden crear carpetas.</a:t>
            </a:r>
          </a:p>
          <a:p>
            <a:pPr marL="742950" lvl="1" indent="-285750">
              <a:buFont typeface="Arial" panose="020B0604020202020204" pitchFamily="34" charset="0"/>
              <a:buChar char="•"/>
            </a:pPr>
            <a:r>
              <a:rPr lang="es-CO" dirty="0">
                <a:solidFill>
                  <a:prstClr val="black"/>
                </a:solidFill>
              </a:rPr>
              <a:t>Los campos automáticos de </a:t>
            </a:r>
            <a:r>
              <a:rPr lang="es-CO" dirty="0" smtClean="0">
                <a:solidFill>
                  <a:prstClr val="black"/>
                </a:solidFill>
              </a:rPr>
              <a:t>longitud (</a:t>
            </a:r>
            <a:r>
              <a:rPr lang="es-CO" dirty="0" err="1" smtClean="0">
                <a:solidFill>
                  <a:prstClr val="black"/>
                </a:solidFill>
              </a:rPr>
              <a:t>shape_length</a:t>
            </a:r>
            <a:r>
              <a:rPr lang="es-CO" dirty="0" smtClean="0">
                <a:solidFill>
                  <a:prstClr val="black"/>
                </a:solidFill>
              </a:rPr>
              <a:t>) </a:t>
            </a:r>
            <a:r>
              <a:rPr lang="es-CO" dirty="0">
                <a:solidFill>
                  <a:prstClr val="black"/>
                </a:solidFill>
              </a:rPr>
              <a:t>y </a:t>
            </a:r>
            <a:r>
              <a:rPr lang="es-CO" dirty="0" smtClean="0">
                <a:solidFill>
                  <a:prstClr val="black"/>
                </a:solidFill>
              </a:rPr>
              <a:t>área (</a:t>
            </a:r>
            <a:r>
              <a:rPr lang="es-CO" dirty="0" err="1" smtClean="0">
                <a:solidFill>
                  <a:prstClr val="black"/>
                </a:solidFill>
              </a:rPr>
              <a:t>shape_area</a:t>
            </a:r>
            <a:r>
              <a:rPr lang="es-CO" dirty="0" smtClean="0">
                <a:solidFill>
                  <a:prstClr val="black"/>
                </a:solidFill>
              </a:rPr>
              <a:t>) </a:t>
            </a:r>
            <a:r>
              <a:rPr lang="es-CO" dirty="0">
                <a:solidFill>
                  <a:prstClr val="black"/>
                </a:solidFill>
              </a:rPr>
              <a:t>desaparecen en memoria</a:t>
            </a:r>
            <a:r>
              <a:rPr lang="es-CO" dirty="0" smtClean="0">
                <a:solidFill>
                  <a:prstClr val="black"/>
                </a:solidFill>
              </a:rPr>
              <a:t>.</a:t>
            </a:r>
          </a:p>
          <a:p>
            <a:pPr lvl="1"/>
            <a:endParaRPr lang="es-CO" dirty="0">
              <a:solidFill>
                <a:prstClr val="black"/>
              </a:solidFill>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ea typeface="Kozuka Mincho Pr6N B" panose="02020800000000000000" pitchFamily="18" charset="-128"/>
              </a:rPr>
              <a:t>Tener memoria RAM disponible.</a:t>
            </a:r>
            <a:endParaRPr lang="es-CO" dirty="0">
              <a:solidFill>
                <a:prstClr val="black"/>
              </a:solidFill>
            </a:endParaRPr>
          </a:p>
          <a:p>
            <a:pPr marL="742950" lvl="1" indent="-285750">
              <a:buFont typeface="Arial" panose="020B0604020202020204" pitchFamily="34" charset="0"/>
              <a:buChar char="•"/>
            </a:pPr>
            <a:endParaRPr lang="es-CO" dirty="0" smtClean="0">
              <a:solidFill>
                <a:prstClr val="black"/>
              </a:solidFill>
              <a:ea typeface="Kozuka Mincho Pr6N B" panose="02020800000000000000" pitchFamily="18" charset="-128"/>
            </a:endParaRPr>
          </a:p>
        </p:txBody>
      </p:sp>
    </p:spTree>
    <p:extLst>
      <p:ext uri="{BB962C8B-B14F-4D97-AF65-F5344CB8AC3E}">
        <p14:creationId xmlns:p14="http://schemas.microsoft.com/office/powerpoint/2010/main" val="11261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21277"/>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Procesamiento en </a:t>
            </a:r>
            <a:r>
              <a:rPr lang="es-CO" sz="2800" b="1" dirty="0" smtClean="0">
                <a:solidFill>
                  <a:srgbClr val="159741"/>
                </a:solidFill>
                <a:latin typeface="Century Gothic" charset="0"/>
              </a:rPr>
              <a:t>memoria</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sp>
        <p:nvSpPr>
          <p:cNvPr id="3" name="Rectángulo 2"/>
          <p:cNvSpPr/>
          <p:nvPr/>
        </p:nvSpPr>
        <p:spPr>
          <a:xfrm>
            <a:off x="41435" y="5739140"/>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grpSp>
        <p:nvGrpSpPr>
          <p:cNvPr id="4" name="Grupo 3"/>
          <p:cNvGrpSpPr/>
          <p:nvPr/>
        </p:nvGrpSpPr>
        <p:grpSpPr>
          <a:xfrm>
            <a:off x="196390" y="411238"/>
            <a:ext cx="1713346" cy="1713346"/>
            <a:chOff x="4632994" y="4301001"/>
            <a:chExt cx="1713346" cy="1713346"/>
          </a:xfrm>
        </p:grpSpPr>
        <p:sp>
          <p:nvSpPr>
            <p:cNvPr id="5" name="Elipse 4"/>
            <p:cNvSpPr/>
            <p:nvPr/>
          </p:nvSpPr>
          <p:spPr>
            <a:xfrm>
              <a:off x="4632994" y="4301001"/>
              <a:ext cx="1713346" cy="1713346"/>
            </a:xfrm>
            <a:prstGeom prst="ellipse">
              <a:avLst/>
            </a:prstGeom>
          </p:spPr>
          <p:style>
            <a:lnRef idx="2">
              <a:schemeClr val="lt1">
                <a:hueOff val="0"/>
                <a:satOff val="0"/>
                <a:lumOff val="0"/>
                <a:alphaOff val="0"/>
              </a:schemeClr>
            </a:lnRef>
            <a:fillRef idx="1">
              <a:schemeClr val="accent4">
                <a:alpha val="50000"/>
                <a:hueOff val="5940396"/>
                <a:satOff val="-27410"/>
                <a:lumOff val="1009"/>
                <a:alphaOff val="0"/>
              </a:schemeClr>
            </a:fillRef>
            <a:effectRef idx="0">
              <a:schemeClr val="accent4">
                <a:alpha val="50000"/>
                <a:hueOff val="5940396"/>
                <a:satOff val="-27410"/>
                <a:lumOff val="1009"/>
                <a:alphaOff val="0"/>
              </a:schemeClr>
            </a:effectRef>
            <a:fontRef idx="minor">
              <a:schemeClr val="tx1"/>
            </a:fontRef>
          </p:style>
        </p:sp>
        <p:sp>
          <p:nvSpPr>
            <p:cNvPr id="6" name="Elipse 4"/>
            <p:cNvSpPr/>
            <p:nvPr/>
          </p:nvSpPr>
          <p:spPr>
            <a:xfrm>
              <a:off x="4883908"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Procesamiento en memoria</a:t>
              </a:r>
              <a:endParaRPr lang="es-CO" sz="1200" b="1" dirty="0">
                <a:solidFill>
                  <a:prstClr val="black"/>
                </a:solidFill>
              </a:endParaRPr>
            </a:p>
          </p:txBody>
        </p:sp>
      </p:grpSp>
      <p:sp>
        <p:nvSpPr>
          <p:cNvPr id="7" name="Rectángulo 6"/>
          <p:cNvSpPr/>
          <p:nvPr/>
        </p:nvSpPr>
        <p:spPr>
          <a:xfrm>
            <a:off x="2112054" y="1617259"/>
            <a:ext cx="10147853" cy="923330"/>
          </a:xfrm>
          <a:prstGeom prst="rect">
            <a:avLst/>
          </a:prstGeom>
        </p:spPr>
        <p:txBody>
          <a:bodyPr wrap="square">
            <a:spAutoFit/>
          </a:bodyPr>
          <a:lstStyle/>
          <a:p>
            <a:pPr lvl="1"/>
            <a:endParaRPr lang="es-CO" dirty="0">
              <a:solidFill>
                <a:prstClr val="black"/>
              </a:solidFill>
            </a:endParaRPr>
          </a:p>
          <a:p>
            <a:r>
              <a:rPr lang="es-CO" b="1" dirty="0" smtClean="0">
                <a:solidFill>
                  <a:srgbClr val="009B35"/>
                </a:solidFill>
                <a:ea typeface="Kozuka Mincho Pr6N B" panose="02020800000000000000" pitchFamily="18" charset="-128"/>
              </a:rPr>
              <a:t>Uso:</a:t>
            </a:r>
          </a:p>
          <a:p>
            <a:pPr marL="285750" indent="-285750">
              <a:buFont typeface="Arial" panose="020B0604020202020204" pitchFamily="34" charset="0"/>
              <a:buChar char="•"/>
            </a:pPr>
            <a:r>
              <a:rPr lang="es-CO" dirty="0" smtClean="0">
                <a:solidFill>
                  <a:prstClr val="black"/>
                </a:solidFill>
                <a:ea typeface="Kozuka Mincho Pr6N B" panose="02020800000000000000" pitchFamily="18" charset="-128"/>
              </a:rPr>
              <a:t>Escribir </a:t>
            </a:r>
            <a:r>
              <a:rPr lang="es-CO" b="1" dirty="0" err="1" smtClean="0">
                <a:solidFill>
                  <a:prstClr val="black"/>
                </a:solidFill>
                <a:ea typeface="Kozuka Mincho Pr6N B" panose="02020800000000000000" pitchFamily="18" charset="-128"/>
              </a:rPr>
              <a:t>in_memory</a:t>
            </a:r>
            <a:r>
              <a:rPr lang="es-CO" b="1" dirty="0" smtClean="0">
                <a:solidFill>
                  <a:prstClr val="black"/>
                </a:solidFill>
                <a:ea typeface="Kozuka Mincho Pr6N B" panose="02020800000000000000" pitchFamily="18" charset="-128"/>
              </a:rPr>
              <a:t> </a:t>
            </a:r>
            <a:r>
              <a:rPr lang="es-CO" dirty="0" smtClean="0">
                <a:solidFill>
                  <a:prstClr val="black"/>
                </a:solidFill>
                <a:ea typeface="Kozuka Mincho Pr6N B" panose="02020800000000000000" pitchFamily="18" charset="-128"/>
              </a:rPr>
              <a:t>como ruta de salida.</a:t>
            </a:r>
            <a:endParaRPr lang="es-CO" b="1" dirty="0">
              <a:solidFill>
                <a:prstClr val="black"/>
              </a:solidFill>
            </a:endParaRPr>
          </a:p>
        </p:txBody>
      </p:sp>
      <p:sp>
        <p:nvSpPr>
          <p:cNvPr id="8" name="Rectángulo 7"/>
          <p:cNvSpPr/>
          <p:nvPr/>
        </p:nvSpPr>
        <p:spPr>
          <a:xfrm>
            <a:off x="41435" y="5739140"/>
            <a:ext cx="7205890" cy="261610"/>
          </a:xfrm>
          <a:prstGeom prst="rect">
            <a:avLst/>
          </a:prstGeom>
        </p:spPr>
        <p:txBody>
          <a:bodyPr wrap="square">
            <a:spAutoFit/>
          </a:bodyPr>
          <a:lstStyle/>
          <a:p>
            <a:r>
              <a:rPr lang="es-CO" sz="1100" dirty="0">
                <a:solidFill>
                  <a:prstClr val="black"/>
                </a:solidFill>
              </a:rPr>
              <a:t>http://desktop.arcgis.com/es/arcmap/10.3/analyze/modelbuilder/the-in-memory-workspace.htm</a:t>
            </a:r>
          </a:p>
        </p:txBody>
      </p:sp>
      <p:sp>
        <p:nvSpPr>
          <p:cNvPr id="9" name="Rectángulo 8"/>
          <p:cNvSpPr/>
          <p:nvPr/>
        </p:nvSpPr>
        <p:spPr>
          <a:xfrm>
            <a:off x="2637504" y="3960797"/>
            <a:ext cx="3962402" cy="292256"/>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grpSp>
        <p:nvGrpSpPr>
          <p:cNvPr id="10" name="Grupo 9"/>
          <p:cNvGrpSpPr/>
          <p:nvPr/>
        </p:nvGrpSpPr>
        <p:grpSpPr>
          <a:xfrm>
            <a:off x="2660015" y="1600743"/>
            <a:ext cx="8907947" cy="3259427"/>
            <a:chOff x="2618580" y="2457993"/>
            <a:chExt cx="8907947" cy="3259427"/>
          </a:xfrm>
        </p:grpSpPr>
        <p:pic>
          <p:nvPicPr>
            <p:cNvPr id="11" name="Imagen 10"/>
            <p:cNvPicPr>
              <a:picLocks noChangeAspect="1"/>
            </p:cNvPicPr>
            <p:nvPr/>
          </p:nvPicPr>
          <p:blipFill>
            <a:blip r:embed="rId2"/>
            <a:stretch>
              <a:fillRect/>
            </a:stretch>
          </p:blipFill>
          <p:spPr>
            <a:xfrm>
              <a:off x="7089909" y="2457993"/>
              <a:ext cx="4436618" cy="3259427"/>
            </a:xfrm>
            <a:prstGeom prst="rect">
              <a:avLst/>
            </a:prstGeom>
          </p:spPr>
        </p:pic>
        <p:grpSp>
          <p:nvGrpSpPr>
            <p:cNvPr id="12" name="Grupo 11"/>
            <p:cNvGrpSpPr/>
            <p:nvPr/>
          </p:nvGrpSpPr>
          <p:grpSpPr>
            <a:xfrm>
              <a:off x="2618580" y="4262446"/>
              <a:ext cx="4587310" cy="897947"/>
              <a:chOff x="2618580" y="4262446"/>
              <a:chExt cx="4587310" cy="897947"/>
            </a:xfrm>
          </p:grpSpPr>
          <p:pic>
            <p:nvPicPr>
              <p:cNvPr id="13" name="Imagen 12"/>
              <p:cNvPicPr>
                <a:picLocks noChangeAspect="1"/>
              </p:cNvPicPr>
              <p:nvPr/>
            </p:nvPicPr>
            <p:blipFill rotWithShape="1">
              <a:blip r:embed="rId2"/>
              <a:srcRect l="4192" t="54222" r="63522" b="42398"/>
              <a:stretch/>
            </p:blipFill>
            <p:spPr>
              <a:xfrm>
                <a:off x="2618580" y="4855593"/>
                <a:ext cx="3962402" cy="304800"/>
              </a:xfrm>
              <a:prstGeom prst="rect">
                <a:avLst/>
              </a:prstGeom>
            </p:spPr>
          </p:pic>
          <p:cxnSp>
            <p:nvCxnSpPr>
              <p:cNvPr id="14" name="Conector recto de flecha 13"/>
              <p:cNvCxnSpPr/>
              <p:nvPr/>
            </p:nvCxnSpPr>
            <p:spPr>
              <a:xfrm flipH="1">
                <a:off x="6580982" y="4262446"/>
                <a:ext cx="624908" cy="555601"/>
              </a:xfrm>
              <a:prstGeom prst="straightConnector1">
                <a:avLst/>
              </a:prstGeom>
              <a:noFill/>
              <a:ln w="19050">
                <a:solidFill>
                  <a:srgbClr val="FF0000"/>
                </a:solidFill>
              </a:ln>
            </p:spPr>
            <p:style>
              <a:lnRef idx="2">
                <a:schemeClr val="accent2"/>
              </a:lnRef>
              <a:fillRef idx="1">
                <a:schemeClr val="lt1"/>
              </a:fillRef>
              <a:effectRef idx="0">
                <a:schemeClr val="accent2"/>
              </a:effectRef>
              <a:fontRef idx="minor">
                <a:schemeClr val="dk1"/>
              </a:fontRef>
            </p:style>
          </p:cxnSp>
        </p:grpSp>
      </p:grpSp>
      <p:pic>
        <p:nvPicPr>
          <p:cNvPr id="15" name="Imagen 14"/>
          <p:cNvPicPr>
            <a:picLocks noChangeAspect="1"/>
          </p:cNvPicPr>
          <p:nvPr/>
        </p:nvPicPr>
        <p:blipFill>
          <a:blip r:embed="rId3"/>
          <a:stretch>
            <a:fillRect/>
          </a:stretch>
        </p:blipFill>
        <p:spPr>
          <a:xfrm>
            <a:off x="0" y="2221729"/>
            <a:ext cx="2096815" cy="1407296"/>
          </a:xfrm>
          <a:prstGeom prst="rect">
            <a:avLst/>
          </a:prstGeom>
        </p:spPr>
      </p:pic>
      <p:sp>
        <p:nvSpPr>
          <p:cNvPr id="16" name="Elipse 15"/>
          <p:cNvSpPr/>
          <p:nvPr/>
        </p:nvSpPr>
        <p:spPr>
          <a:xfrm>
            <a:off x="888475" y="225982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7" name="Elipse 16"/>
          <p:cNvSpPr/>
          <p:nvPr/>
        </p:nvSpPr>
        <p:spPr>
          <a:xfrm>
            <a:off x="1281831" y="246023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8" name="Elipse 17"/>
          <p:cNvSpPr/>
          <p:nvPr/>
        </p:nvSpPr>
        <p:spPr>
          <a:xfrm>
            <a:off x="1390164" y="288805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9" name="Elipse 18"/>
          <p:cNvSpPr/>
          <p:nvPr/>
        </p:nvSpPr>
        <p:spPr>
          <a:xfrm>
            <a:off x="1101514" y="323920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298470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p:cTn id="9" dur="500" fill="hold"/>
                                        <p:tgtEl>
                                          <p:spTgt spid="16"/>
                                        </p:tgtEl>
                                        <p:attrNameLst>
                                          <p:attrName>ppt_w</p:attrName>
                                        </p:attrNameLst>
                                      </p:cBhvr>
                                      <p:tavLst>
                                        <p:tav tm="0">
                                          <p:val>
                                            <p:fltVal val="0"/>
                                          </p:val>
                                        </p:tav>
                                        <p:tav tm="100000">
                                          <p:val>
                                            <p:strVal val="#ppt_w"/>
                                          </p:val>
                                        </p:tav>
                                      </p:tavLst>
                                    </p:anim>
                                    <p:anim calcmode="lin" valueType="num">
                                      <p:cBhvr>
                                        <p:cTn id="10" dur="500" fill="hold"/>
                                        <p:tgtEl>
                                          <p:spTgt spid="16"/>
                                        </p:tgtEl>
                                        <p:attrNameLst>
                                          <p:attrName>ppt_h</p:attrName>
                                        </p:attrNameLst>
                                      </p:cBhvr>
                                      <p:tavLst>
                                        <p:tav tm="0">
                                          <p:val>
                                            <p:fltVal val="0"/>
                                          </p:val>
                                        </p:tav>
                                        <p:tav tm="100000">
                                          <p:val>
                                            <p:strVal val="#ppt_h"/>
                                          </p:val>
                                        </p:tav>
                                      </p:tavLst>
                                    </p:anim>
                                    <p:animEffect transition="in" filter="fade">
                                      <p:cBhvr>
                                        <p:cTn id="11" dur="500"/>
                                        <p:tgtEl>
                                          <p:spTgt spid="16"/>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6" grpId="0" animBg="1"/>
      <p:bldP spid="17" grpId="0" animBg="1"/>
      <p:bldP spid="18" grpId="0" animBg="1"/>
      <p:bldP spid="19" grpId="0" animBg="1"/>
      <p:bldP spid="1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8795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a:t>
            </a:r>
            <a:r>
              <a:rPr lang="es-CO" sz="2800" b="1" dirty="0" smtClean="0">
                <a:solidFill>
                  <a:srgbClr val="159741"/>
                </a:solidFill>
                <a:latin typeface="Century Gothic" charset="0"/>
              </a:rPr>
              <a:t>Cursores (módulo data </a:t>
            </a:r>
            <a:r>
              <a:rPr lang="es-CO" sz="2800" b="1" dirty="0" err="1" smtClean="0">
                <a:solidFill>
                  <a:srgbClr val="159741"/>
                </a:solidFill>
                <a:latin typeface="Century Gothic" charset="0"/>
              </a:rPr>
              <a:t>access</a:t>
            </a:r>
            <a:r>
              <a:rPr lang="es-CO" sz="2800" b="1" dirty="0" smtClean="0">
                <a:solidFill>
                  <a:srgbClr val="159741"/>
                </a:solidFill>
                <a:latin typeface="Century Gothic" charset="0"/>
              </a:rPr>
              <a:t>)</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38862" y="394060"/>
            <a:ext cx="1713346" cy="1713346"/>
            <a:chOff x="2695422" y="4301001"/>
            <a:chExt cx="1713346" cy="1713346"/>
          </a:xfrm>
        </p:grpSpPr>
        <p:sp>
          <p:nvSpPr>
            <p:cNvPr id="4" name="Elipse 3"/>
            <p:cNvSpPr/>
            <p:nvPr/>
          </p:nvSpPr>
          <p:spPr>
            <a:xfrm>
              <a:off x="2695422" y="4301001"/>
              <a:ext cx="1713346" cy="1713346"/>
            </a:xfrm>
            <a:prstGeom prst="ellipse">
              <a:avLst/>
            </a:pr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sp>
        <p:sp>
          <p:nvSpPr>
            <p:cNvPr id="5" name="Elipse 4"/>
            <p:cNvSpPr/>
            <p:nvPr/>
          </p:nvSpPr>
          <p:spPr>
            <a:xfrm>
              <a:off x="2946336"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sp>
        <p:nvSpPr>
          <p:cNvPr id="6" name="Rectángulo 5"/>
          <p:cNvSpPr/>
          <p:nvPr/>
        </p:nvSpPr>
        <p:spPr>
          <a:xfrm>
            <a:off x="1952208" y="1731965"/>
            <a:ext cx="8439973" cy="3416320"/>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smtClean="0">
                <a:solidFill>
                  <a:prstClr val="black"/>
                </a:solidFill>
              </a:rPr>
              <a:t>Permiten </a:t>
            </a:r>
            <a:r>
              <a:rPr lang="es-CO" dirty="0">
                <a:solidFill>
                  <a:prstClr val="black"/>
                </a:solidFill>
              </a:rPr>
              <a:t>realizar operaciones de consulta y </a:t>
            </a:r>
            <a:r>
              <a:rPr lang="es-CO" dirty="0" smtClean="0">
                <a:solidFill>
                  <a:prstClr val="black"/>
                </a:solidFill>
              </a:rPr>
              <a:t>edición de datos.</a:t>
            </a:r>
          </a:p>
          <a:p>
            <a:pPr marL="742950" lvl="1" indent="-285750">
              <a:buFont typeface="Arial" panose="020B0604020202020204" pitchFamily="34" charset="0"/>
              <a:buChar char="•"/>
            </a:pPr>
            <a:r>
              <a:rPr lang="es-CO" dirty="0" err="1" smtClean="0">
                <a:solidFill>
                  <a:prstClr val="black"/>
                </a:solidFill>
              </a:rPr>
              <a:t>Arcgis</a:t>
            </a:r>
            <a:r>
              <a:rPr lang="es-CO" dirty="0" smtClean="0">
                <a:solidFill>
                  <a:prstClr val="black"/>
                </a:solidFill>
              </a:rPr>
              <a:t> </a:t>
            </a:r>
            <a:r>
              <a:rPr lang="es-CO" dirty="0">
                <a:solidFill>
                  <a:prstClr val="black"/>
                </a:solidFill>
              </a:rPr>
              <a:t>cuenta con dos tipos de </a:t>
            </a:r>
            <a:r>
              <a:rPr lang="es-CO" dirty="0" smtClean="0">
                <a:solidFill>
                  <a:prstClr val="black"/>
                </a:solidFill>
              </a:rPr>
              <a:t>cursores: </a:t>
            </a:r>
            <a:r>
              <a:rPr lang="es-CO" dirty="0">
                <a:solidFill>
                  <a:prstClr val="black"/>
                </a:solidFill>
              </a:rPr>
              <a:t>los cursores por defecto del módulo central </a:t>
            </a:r>
            <a:r>
              <a:rPr lang="es-CO" dirty="0" err="1">
                <a:solidFill>
                  <a:prstClr val="black"/>
                </a:solidFill>
              </a:rPr>
              <a:t>arcpy</a:t>
            </a:r>
            <a:r>
              <a:rPr lang="es-CO" dirty="0">
                <a:solidFill>
                  <a:prstClr val="black"/>
                </a:solidFill>
              </a:rPr>
              <a:t> y los cursores optimizados del módulo de acceso a los datos </a:t>
            </a:r>
            <a:r>
              <a:rPr lang="es-CO" dirty="0" err="1" smtClean="0">
                <a:solidFill>
                  <a:prstClr val="black"/>
                </a:solidFill>
              </a:rPr>
              <a:t>arcpy.da</a:t>
            </a:r>
            <a:endParaRPr lang="es-CO" dirty="0" smtClean="0">
              <a:solidFill>
                <a:prstClr val="black"/>
              </a:solidFill>
            </a:endParaRPr>
          </a:p>
          <a:p>
            <a:pPr marL="742950" lvl="1" indent="-285750">
              <a:buFont typeface="Arial" panose="020B0604020202020204" pitchFamily="34" charset="0"/>
              <a:buChar char="•"/>
            </a:pPr>
            <a:r>
              <a:rPr lang="es-CO" dirty="0">
                <a:solidFill>
                  <a:prstClr val="black"/>
                </a:solidFill>
              </a:rPr>
              <a:t>Existen tres tipos de cursores optimizados. Cursores de actualización de inserción y de búsqueda</a:t>
            </a:r>
            <a:r>
              <a:rPr lang="es-CO" dirty="0" smtClean="0">
                <a:solidFill>
                  <a:prstClr val="black"/>
                </a:solidFill>
              </a:rPr>
              <a:t>.</a:t>
            </a:r>
          </a:p>
          <a:p>
            <a:pPr marL="742950" lvl="1" indent="-285750">
              <a:buFont typeface="Arial" panose="020B0604020202020204" pitchFamily="34" charset="0"/>
              <a:buChar char="•"/>
            </a:pPr>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rPr>
              <a:t>Datos </a:t>
            </a:r>
            <a:r>
              <a:rPr lang="es-CO" dirty="0">
                <a:solidFill>
                  <a:prstClr val="black"/>
                </a:solidFill>
              </a:rPr>
              <a:t>tipo Tabla o </a:t>
            </a:r>
            <a:r>
              <a:rPr lang="es-CO" dirty="0" smtClean="0">
                <a:solidFill>
                  <a:prstClr val="black"/>
                </a:solidFill>
              </a:rPr>
              <a:t>vectoriales para consultar y editar atributos.</a:t>
            </a: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a:solidFill>
                  <a:prstClr val="black"/>
                </a:solidFill>
              </a:rPr>
              <a:t>Se realiza por medio de scripts </a:t>
            </a:r>
            <a:r>
              <a:rPr lang="es-CO" dirty="0" smtClean="0">
                <a:solidFill>
                  <a:prstClr val="black"/>
                </a:solidFill>
              </a:rPr>
              <a:t>y </a:t>
            </a:r>
            <a:r>
              <a:rPr lang="es-CO" dirty="0">
                <a:solidFill>
                  <a:prstClr val="black"/>
                </a:solidFill>
              </a:rPr>
              <a:t>expresiones de consola.</a:t>
            </a:r>
          </a:p>
        </p:txBody>
      </p:sp>
      <p:pic>
        <p:nvPicPr>
          <p:cNvPr id="7" name="Imagen 6"/>
          <p:cNvPicPr>
            <a:picLocks noChangeAspect="1"/>
          </p:cNvPicPr>
          <p:nvPr/>
        </p:nvPicPr>
        <p:blipFill>
          <a:blip r:embed="rId2"/>
          <a:stretch>
            <a:fillRect/>
          </a:stretch>
        </p:blipFill>
        <p:spPr>
          <a:xfrm>
            <a:off x="0" y="2288404"/>
            <a:ext cx="2096815" cy="1407296"/>
          </a:xfrm>
          <a:prstGeom prst="rect">
            <a:avLst/>
          </a:prstGeom>
        </p:spPr>
      </p:pic>
      <p:sp>
        <p:nvSpPr>
          <p:cNvPr id="8" name="Elipse 7"/>
          <p:cNvSpPr/>
          <p:nvPr/>
        </p:nvSpPr>
        <p:spPr>
          <a:xfrm>
            <a:off x="888475" y="232650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281831" y="252691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390164" y="295473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1101514" y="330588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659554" y="331386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Rectángulo 12"/>
          <p:cNvSpPr/>
          <p:nvPr/>
        </p:nvSpPr>
        <p:spPr>
          <a:xfrm>
            <a:off x="41435" y="5814612"/>
            <a:ext cx="7268581" cy="261610"/>
          </a:xfrm>
          <a:prstGeom prst="rect">
            <a:avLst/>
          </a:prstGeom>
        </p:spPr>
        <p:txBody>
          <a:bodyPr wrap="square">
            <a:spAutoFit/>
          </a:bodyPr>
          <a:lstStyle/>
          <a:p>
            <a:r>
              <a:rPr lang="es-CO" sz="1100" dirty="0">
                <a:solidFill>
                  <a:prstClr val="black"/>
                </a:solidFill>
              </a:rPr>
              <a:t>https://pro.arcgis.com/es/pro-app/arcpy/data-access/what-is-the-data-access-module-.htm</a:t>
            </a:r>
          </a:p>
        </p:txBody>
      </p:sp>
    </p:spTree>
    <p:extLst>
      <p:ext uri="{BB962C8B-B14F-4D97-AF65-F5344CB8AC3E}">
        <p14:creationId xmlns:p14="http://schemas.microsoft.com/office/powerpoint/2010/main" val="13604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1" grpId="1" animBg="1"/>
      <p:bldP spid="12" grpId="0" animBg="1"/>
      <p:bldP spid="12" grpId="1" animBg="1"/>
      <p:bldP spid="12"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87952"/>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a:t>
            </a:r>
            <a:r>
              <a:rPr lang="es-CO" sz="2800" b="1" dirty="0" smtClean="0">
                <a:solidFill>
                  <a:srgbClr val="159741"/>
                </a:solidFill>
                <a:latin typeface="Century Gothic" charset="0"/>
              </a:rPr>
              <a:t>Cursores (módulo data </a:t>
            </a:r>
            <a:r>
              <a:rPr lang="es-CO" sz="2800" b="1" dirty="0" err="1" smtClean="0">
                <a:solidFill>
                  <a:srgbClr val="159741"/>
                </a:solidFill>
                <a:latin typeface="Century Gothic" charset="0"/>
              </a:rPr>
              <a:t>access</a:t>
            </a:r>
            <a:r>
              <a:rPr lang="es-CO" sz="2800" b="1" dirty="0" smtClean="0">
                <a:solidFill>
                  <a:srgbClr val="159741"/>
                </a:solidFill>
                <a:latin typeface="Century Gothic" charset="0"/>
              </a:rPr>
              <a:t>)</a:t>
            </a:r>
            <a:r>
              <a:rPr lang="es-CO" sz="2800" b="1" dirty="0">
                <a:solidFill>
                  <a:srgbClr val="159741"/>
                </a:solidFill>
                <a:latin typeface="Century Gothic" charset="0"/>
              </a:rPr>
              <a:t/>
            </a:r>
            <a:br>
              <a:rPr lang="es-CO" sz="2800" b="1" dirty="0">
                <a:solidFill>
                  <a:srgbClr val="159741"/>
                </a:solidFill>
                <a:latin typeface="Century Gothic" charset="0"/>
              </a:rPr>
            </a:br>
            <a:endParaRPr lang="es-CO" sz="2800" b="1" dirty="0">
              <a:solidFill>
                <a:srgbClr val="159741"/>
              </a:solidFill>
              <a:latin typeface="Century Gothic" charset="0"/>
            </a:endParaRPr>
          </a:p>
        </p:txBody>
      </p:sp>
      <p:grpSp>
        <p:nvGrpSpPr>
          <p:cNvPr id="3" name="Grupo 2"/>
          <p:cNvGrpSpPr/>
          <p:nvPr/>
        </p:nvGrpSpPr>
        <p:grpSpPr>
          <a:xfrm>
            <a:off x="238862" y="394060"/>
            <a:ext cx="1713346" cy="1713346"/>
            <a:chOff x="2695422" y="4301001"/>
            <a:chExt cx="1713346" cy="1713346"/>
          </a:xfrm>
        </p:grpSpPr>
        <p:sp>
          <p:nvSpPr>
            <p:cNvPr id="4" name="Elipse 3"/>
            <p:cNvSpPr/>
            <p:nvPr/>
          </p:nvSpPr>
          <p:spPr>
            <a:xfrm>
              <a:off x="2695422" y="4301001"/>
              <a:ext cx="1713346" cy="1713346"/>
            </a:xfrm>
            <a:prstGeom prst="ellipse">
              <a:avLst/>
            </a:prstGeom>
          </p:spPr>
          <p:style>
            <a:lnRef idx="2">
              <a:schemeClr val="lt1">
                <a:hueOff val="0"/>
                <a:satOff val="0"/>
                <a:lumOff val="0"/>
                <a:alphaOff val="0"/>
              </a:schemeClr>
            </a:lnRef>
            <a:fillRef idx="1">
              <a:schemeClr val="accent4">
                <a:alpha val="50000"/>
                <a:hueOff val="7425494"/>
                <a:satOff val="-34263"/>
                <a:lumOff val="1261"/>
                <a:alphaOff val="0"/>
              </a:schemeClr>
            </a:fillRef>
            <a:effectRef idx="0">
              <a:schemeClr val="accent4">
                <a:alpha val="50000"/>
                <a:hueOff val="7425494"/>
                <a:satOff val="-34263"/>
                <a:lumOff val="1261"/>
                <a:alphaOff val="0"/>
              </a:schemeClr>
            </a:effectRef>
            <a:fontRef idx="minor">
              <a:schemeClr val="tx1"/>
            </a:fontRef>
          </p:style>
        </p:sp>
        <p:sp>
          <p:nvSpPr>
            <p:cNvPr id="5" name="Elipse 4"/>
            <p:cNvSpPr/>
            <p:nvPr/>
          </p:nvSpPr>
          <p:spPr>
            <a:xfrm>
              <a:off x="2946336" y="4551915"/>
              <a:ext cx="1211518" cy="121151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Cursores</a:t>
              </a:r>
              <a:endParaRPr lang="es-CO" sz="1200" b="1" dirty="0">
                <a:solidFill>
                  <a:prstClr val="black"/>
                </a:solidFill>
              </a:endParaRPr>
            </a:p>
          </p:txBody>
        </p:sp>
      </p:grpSp>
      <p:sp>
        <p:nvSpPr>
          <p:cNvPr id="6" name="Rectángulo 5"/>
          <p:cNvSpPr/>
          <p:nvPr/>
        </p:nvSpPr>
        <p:spPr>
          <a:xfrm>
            <a:off x="2848312" y="1958407"/>
            <a:ext cx="7048500" cy="1323439"/>
          </a:xfrm>
          <a:prstGeom prst="rect">
            <a:avLst/>
          </a:prstGeom>
          <a:ln w="19050">
            <a:solidFill>
              <a:srgbClr val="FF0000"/>
            </a:solidFill>
          </a:ln>
        </p:spPr>
        <p:txBody>
          <a:bodyPr wrap="square">
            <a:spAutoFit/>
          </a:bodyPr>
          <a:lstStyle/>
          <a:p>
            <a:r>
              <a:rPr lang="es-CO" sz="1600" dirty="0" err="1">
                <a:solidFill>
                  <a:srgbClr val="000000"/>
                </a:solidFill>
                <a:latin typeface="Courier New" panose="02070309020205020404" pitchFamily="49" charset="0"/>
              </a:rPr>
              <a:t>codigos</a:t>
            </a:r>
            <a:r>
              <a:rPr lang="es-CO" sz="1600" dirty="0">
                <a:solidFill>
                  <a:srgbClr val="000000"/>
                </a:solidFill>
                <a:latin typeface="Courier New" panose="02070309020205020404" pitchFamily="49" charset="0"/>
              </a:rPr>
              <a:t>=[]</a:t>
            </a:r>
          </a:p>
          <a:p>
            <a:r>
              <a:rPr lang="es-CO" sz="1600" dirty="0">
                <a:solidFill>
                  <a:srgbClr val="000000"/>
                </a:solidFill>
                <a:latin typeface="Courier New" panose="02070309020205020404" pitchFamily="49" charset="0"/>
              </a:rPr>
              <a:t>cursor= </a:t>
            </a:r>
            <a:r>
              <a:rPr lang="es-CO" sz="1600" dirty="0" err="1" smtClean="0">
                <a:solidFill>
                  <a:srgbClr val="000000"/>
                </a:solidFill>
                <a:latin typeface="Courier New" panose="02070309020205020404" pitchFamily="49" charset="0"/>
              </a:rPr>
              <a:t>arcpy.SearchCursor</a:t>
            </a:r>
            <a:r>
              <a:rPr lang="es-CO" sz="1600" dirty="0" smtClean="0">
                <a:solidFill>
                  <a:prstClr val="black"/>
                </a:solidFill>
                <a:latin typeface="Courier New" panose="02070309020205020404" pitchFamily="49" charset="0"/>
              </a:rPr>
              <a:t>(</a:t>
            </a:r>
            <a:r>
              <a:rPr lang="es-CO" sz="1600" dirty="0">
                <a:solidFill>
                  <a:srgbClr val="737300"/>
                </a:solidFill>
                <a:latin typeface="Courier New" panose="02070309020205020404" pitchFamily="49" charset="0"/>
              </a:rPr>
              <a:t>"</a:t>
            </a:r>
            <a:r>
              <a:rPr lang="es-CO" sz="1600" dirty="0" smtClean="0">
                <a:solidFill>
                  <a:srgbClr val="737300"/>
                </a:solidFill>
                <a:latin typeface="Courier New" panose="02070309020205020404" pitchFamily="49" charset="0"/>
              </a:rPr>
              <a:t>Lotes</a:t>
            </a:r>
            <a:r>
              <a:rPr lang="es-CO" sz="1600" dirty="0">
                <a:solidFill>
                  <a:srgbClr val="737300"/>
                </a:solidFill>
                <a:latin typeface="Courier New" panose="02070309020205020404" pitchFamily="49" charset="0"/>
              </a:rPr>
              <a:t>"</a:t>
            </a:r>
            <a:r>
              <a:rPr lang="es-CO" sz="1600" dirty="0" smtClean="0">
                <a:solidFill>
                  <a:srgbClr val="000000"/>
                </a:solidFill>
                <a:latin typeface="Courier New" panose="02070309020205020404" pitchFamily="49" charset="0"/>
              </a:rPr>
              <a:t>)</a:t>
            </a:r>
            <a:endParaRPr lang="es-CO" sz="1600" dirty="0">
              <a:solidFill>
                <a:srgbClr val="000000"/>
              </a:solidFill>
              <a:latin typeface="Courier New" panose="02070309020205020404" pitchFamily="49" charset="0"/>
            </a:endParaRPr>
          </a:p>
          <a:p>
            <a:r>
              <a:rPr lang="es-CO" sz="1600" dirty="0" err="1">
                <a:solidFill>
                  <a:srgbClr val="004DA8"/>
                </a:solidFill>
                <a:latin typeface="Courier New" panose="02070309020205020404" pitchFamily="49" charset="0"/>
              </a:rPr>
              <a:t>for</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predio </a:t>
            </a:r>
            <a:r>
              <a:rPr lang="es-CO" sz="1600" dirty="0">
                <a:solidFill>
                  <a:srgbClr val="004DA8"/>
                </a:solidFill>
                <a:latin typeface="Courier New" panose="02070309020205020404" pitchFamily="49" charset="0"/>
              </a:rPr>
              <a:t>in</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cursor</a:t>
            </a:r>
            <a:r>
              <a:rPr lang="es-CO" sz="1600" dirty="0" smtClean="0">
                <a:solidFill>
                  <a:srgbClr val="000000"/>
                </a:solidFill>
                <a:latin typeface="Courier New" panose="02070309020205020404" pitchFamily="49" charset="0"/>
              </a:rPr>
              <a:t>:</a:t>
            </a:r>
            <a:endParaRPr lang="es-CO" sz="1600" dirty="0">
              <a:solidFill>
                <a:srgbClr val="000000"/>
              </a:solidFill>
              <a:latin typeface="Courier New" panose="02070309020205020404" pitchFamily="49" charset="0"/>
            </a:endParaRPr>
          </a:p>
          <a:p>
            <a:r>
              <a:rPr lang="es-CO" sz="1600" dirty="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codigos.append</a:t>
            </a:r>
            <a:r>
              <a:rPr lang="es-CO" sz="1600" dirty="0" smtClean="0">
                <a:solidFill>
                  <a:srgbClr val="000000"/>
                </a:solidFill>
                <a:latin typeface="Courier New" panose="02070309020205020404" pitchFamily="49" charset="0"/>
              </a:rPr>
              <a:t>(</a:t>
            </a:r>
            <a:r>
              <a:rPr lang="es-CO" sz="1600" dirty="0" err="1" smtClean="0">
                <a:solidFill>
                  <a:srgbClr val="000000"/>
                </a:solidFill>
                <a:latin typeface="Courier New" panose="02070309020205020404" pitchFamily="49" charset="0"/>
              </a:rPr>
              <a:t>predio.getValue</a:t>
            </a:r>
            <a:r>
              <a:rPr lang="es-CO" sz="1600" dirty="0">
                <a:solidFill>
                  <a:srgbClr val="737300"/>
                </a:solidFill>
                <a:latin typeface="Courier New" panose="02070309020205020404" pitchFamily="49" charset="0"/>
              </a:rPr>
              <a:t>("OBJECTID</a:t>
            </a:r>
            <a:r>
              <a:rPr lang="es-CO" sz="1600" dirty="0" smtClean="0">
                <a:solidFill>
                  <a:srgbClr val="737300"/>
                </a:solidFill>
                <a:latin typeface="Courier New" panose="02070309020205020404" pitchFamily="49" charset="0"/>
              </a:rPr>
              <a:t>"))</a:t>
            </a:r>
          </a:p>
          <a:p>
            <a:r>
              <a:rPr lang="es-CO" sz="1600" dirty="0" err="1" smtClean="0">
                <a:solidFill>
                  <a:srgbClr val="004DA8"/>
                </a:solidFill>
                <a:latin typeface="Courier New" panose="02070309020205020404" pitchFamily="49" charset="0"/>
              </a:rPr>
              <a:t>print</a:t>
            </a:r>
            <a:r>
              <a:rPr lang="es-CO" sz="1600" dirty="0" smtClean="0">
                <a:solidFill>
                  <a:srgbClr val="737300"/>
                </a:solidFill>
                <a:latin typeface="Courier New" panose="02070309020205020404" pitchFamily="49" charset="0"/>
              </a:rPr>
              <a:t> </a:t>
            </a:r>
            <a:r>
              <a:rPr lang="es-CO" sz="1600" dirty="0" err="1">
                <a:solidFill>
                  <a:srgbClr val="000000"/>
                </a:solidFill>
                <a:latin typeface="Courier New" panose="02070309020205020404" pitchFamily="49" charset="0"/>
              </a:rPr>
              <a:t>codigos</a:t>
            </a:r>
            <a:endParaRPr lang="es-CO" sz="1600" dirty="0">
              <a:solidFill>
                <a:srgbClr val="000000"/>
              </a:solidFill>
              <a:latin typeface="Courier New" panose="02070309020205020404" pitchFamily="49" charset="0"/>
            </a:endParaRPr>
          </a:p>
        </p:txBody>
      </p:sp>
      <p:sp>
        <p:nvSpPr>
          <p:cNvPr id="7" name="Rectángulo 6"/>
          <p:cNvSpPr/>
          <p:nvPr/>
        </p:nvSpPr>
        <p:spPr>
          <a:xfrm>
            <a:off x="2772112" y="3682753"/>
            <a:ext cx="7124700" cy="1323439"/>
          </a:xfrm>
          <a:prstGeom prst="rect">
            <a:avLst/>
          </a:prstGeom>
          <a:ln w="19050">
            <a:solidFill>
              <a:srgbClr val="009B35"/>
            </a:solidFill>
          </a:ln>
        </p:spPr>
        <p:txBody>
          <a:bodyPr wrap="square">
            <a:spAutoFit/>
          </a:bodyPr>
          <a:lstStyle/>
          <a:p>
            <a:r>
              <a:rPr lang="es-CO" sz="1600" dirty="0" err="1" smtClean="0">
                <a:solidFill>
                  <a:srgbClr val="000000"/>
                </a:solidFill>
                <a:latin typeface="Courier New" panose="02070309020205020404" pitchFamily="49" charset="0"/>
              </a:rPr>
              <a:t>codigos</a:t>
            </a:r>
            <a:r>
              <a:rPr lang="es-CO" sz="1600" dirty="0" smtClean="0">
                <a:solidFill>
                  <a:srgbClr val="000000"/>
                </a:solidFill>
                <a:latin typeface="Courier New" panose="02070309020205020404" pitchFamily="49" charset="0"/>
              </a:rPr>
              <a:t>=[]</a:t>
            </a:r>
            <a:endParaRPr lang="es-CO" sz="1600" dirty="0">
              <a:solidFill>
                <a:srgbClr val="9C9C9C"/>
              </a:solidFill>
              <a:latin typeface="Courier New" panose="02070309020205020404" pitchFamily="49" charset="0"/>
            </a:endParaRPr>
          </a:p>
          <a:p>
            <a:r>
              <a:rPr lang="es-CO" sz="1600" dirty="0" err="1">
                <a:solidFill>
                  <a:srgbClr val="004DA8"/>
                </a:solidFill>
                <a:latin typeface="Courier New" panose="02070309020205020404" pitchFamily="49" charset="0"/>
              </a:rPr>
              <a:t>w</a:t>
            </a:r>
            <a:r>
              <a:rPr lang="es-CO" sz="1600" dirty="0" err="1" smtClean="0">
                <a:solidFill>
                  <a:srgbClr val="004DA8"/>
                </a:solidFill>
                <a:latin typeface="Courier New" panose="02070309020205020404" pitchFamily="49" charset="0"/>
              </a:rPr>
              <a:t>ith</a:t>
            </a:r>
            <a:r>
              <a:rPr lang="es-CO" sz="1600" dirty="0" smtClean="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arcpy.</a:t>
            </a:r>
            <a:r>
              <a:rPr lang="es-CO" sz="1600" b="1" dirty="0" err="1" smtClean="0">
                <a:solidFill>
                  <a:srgbClr val="000000"/>
                </a:solidFill>
                <a:latin typeface="Courier New" panose="02070309020205020404" pitchFamily="49" charset="0"/>
              </a:rPr>
              <a:t>da</a:t>
            </a:r>
            <a:r>
              <a:rPr lang="es-CO" sz="1600" dirty="0" err="1" smtClean="0">
                <a:solidFill>
                  <a:srgbClr val="000000"/>
                </a:solidFill>
                <a:latin typeface="Courier New" panose="02070309020205020404" pitchFamily="49" charset="0"/>
              </a:rPr>
              <a:t>.SearchCursor</a:t>
            </a:r>
            <a:r>
              <a:rPr lang="es-CO" sz="1600" dirty="0" smtClean="0">
                <a:solidFill>
                  <a:srgbClr val="000000"/>
                </a:solidFill>
                <a:latin typeface="Courier New" panose="02070309020205020404" pitchFamily="49" charset="0"/>
              </a:rPr>
              <a:t>(</a:t>
            </a:r>
            <a:r>
              <a:rPr lang="es-CO" sz="1600" dirty="0">
                <a:solidFill>
                  <a:srgbClr val="737300"/>
                </a:solidFill>
                <a:latin typeface="Courier New" panose="02070309020205020404" pitchFamily="49" charset="0"/>
              </a:rPr>
              <a:t>"</a:t>
            </a:r>
            <a:r>
              <a:rPr lang="es-CO" sz="1600" dirty="0" err="1" smtClean="0">
                <a:solidFill>
                  <a:srgbClr val="737300"/>
                </a:solidFill>
                <a:latin typeface="Courier New" panose="02070309020205020404" pitchFamily="49" charset="0"/>
              </a:rPr>
              <a:t>Lotes","OBJECTID</a:t>
            </a:r>
            <a:r>
              <a:rPr lang="es-CO" sz="1600" dirty="0" smtClean="0">
                <a:solidFill>
                  <a:srgbClr val="737300"/>
                </a:solidFill>
                <a:latin typeface="Courier New" panose="02070309020205020404" pitchFamily="49" charset="0"/>
              </a:rPr>
              <a:t>"</a:t>
            </a:r>
            <a:r>
              <a:rPr lang="es-CO" sz="1600" dirty="0" smtClean="0">
                <a:solidFill>
                  <a:srgbClr val="000000"/>
                </a:solidFill>
                <a:latin typeface="Courier New" panose="02070309020205020404" pitchFamily="49" charset="0"/>
              </a:rPr>
              <a:t>)</a:t>
            </a:r>
            <a:r>
              <a:rPr lang="es-CO" sz="1600" dirty="0">
                <a:solidFill>
                  <a:srgbClr val="004DA8"/>
                </a:solidFill>
                <a:latin typeface="Courier New" panose="02070309020205020404" pitchFamily="49" charset="0"/>
              </a:rPr>
              <a:t>as</a:t>
            </a:r>
            <a:r>
              <a:rPr lang="es-CO" sz="1600" dirty="0" smtClean="0">
                <a:solidFill>
                  <a:srgbClr val="000000"/>
                </a:solidFill>
                <a:latin typeface="Courier New" panose="02070309020205020404" pitchFamily="49" charset="0"/>
              </a:rPr>
              <a:t> cursor:</a:t>
            </a:r>
            <a:endParaRPr lang="es-CO" sz="1600" dirty="0">
              <a:solidFill>
                <a:srgbClr val="9C9C9C"/>
              </a:solidFill>
              <a:latin typeface="Courier New" panose="02070309020205020404" pitchFamily="49" charset="0"/>
            </a:endParaRPr>
          </a:p>
          <a:p>
            <a:r>
              <a:rPr lang="es-CO" sz="1600" dirty="0" smtClean="0">
                <a:solidFill>
                  <a:srgbClr val="004DA8"/>
                </a:solidFill>
                <a:latin typeface="Courier New" panose="02070309020205020404" pitchFamily="49" charset="0"/>
              </a:rPr>
              <a:t>	</a:t>
            </a:r>
            <a:r>
              <a:rPr lang="es-CO" sz="1600" dirty="0" err="1" smtClean="0">
                <a:solidFill>
                  <a:srgbClr val="004DA8"/>
                </a:solidFill>
                <a:latin typeface="Courier New" panose="02070309020205020404" pitchFamily="49" charset="0"/>
              </a:rPr>
              <a:t>for</a:t>
            </a:r>
            <a:r>
              <a:rPr lang="es-CO" sz="1600" dirty="0" smtClean="0">
                <a:solidFill>
                  <a:srgbClr val="000000"/>
                </a:solidFill>
                <a:latin typeface="Courier New" panose="02070309020205020404" pitchFamily="49" charset="0"/>
              </a:rPr>
              <a:t> fila </a:t>
            </a:r>
            <a:r>
              <a:rPr lang="es-CO" sz="1600" dirty="0" smtClean="0">
                <a:solidFill>
                  <a:srgbClr val="004DA8"/>
                </a:solidFill>
                <a:latin typeface="Courier New" panose="02070309020205020404" pitchFamily="49" charset="0"/>
              </a:rPr>
              <a:t>in</a:t>
            </a:r>
            <a:r>
              <a:rPr lang="es-CO" sz="1600" dirty="0" smtClean="0">
                <a:solidFill>
                  <a:srgbClr val="000000"/>
                </a:solidFill>
                <a:latin typeface="Courier New" panose="02070309020205020404" pitchFamily="49" charset="0"/>
              </a:rPr>
              <a:t> </a:t>
            </a:r>
            <a:r>
              <a:rPr lang="es-CO" sz="1600" dirty="0">
                <a:solidFill>
                  <a:srgbClr val="000000"/>
                </a:solidFill>
                <a:latin typeface="Courier New" panose="02070309020205020404" pitchFamily="49" charset="0"/>
              </a:rPr>
              <a:t>cursor:</a:t>
            </a:r>
          </a:p>
          <a:p>
            <a:r>
              <a:rPr lang="es-CO" sz="1600" dirty="0">
                <a:solidFill>
                  <a:srgbClr val="000000"/>
                </a:solidFill>
                <a:latin typeface="Courier New" panose="02070309020205020404" pitchFamily="49" charset="0"/>
              </a:rPr>
              <a:t>	</a:t>
            </a:r>
            <a:r>
              <a:rPr lang="es-CO" sz="1600" dirty="0" smtClean="0">
                <a:solidFill>
                  <a:srgbClr val="0000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codigos.append</a:t>
            </a:r>
            <a:r>
              <a:rPr lang="es-CO" sz="1600" dirty="0" smtClean="0">
                <a:solidFill>
                  <a:srgbClr val="000000"/>
                </a:solidFill>
                <a:latin typeface="Courier New" panose="02070309020205020404" pitchFamily="49" charset="0"/>
              </a:rPr>
              <a:t>(fila[0])</a:t>
            </a:r>
          </a:p>
          <a:p>
            <a:r>
              <a:rPr lang="es-CO" sz="1600" dirty="0" err="1">
                <a:solidFill>
                  <a:srgbClr val="004DA8"/>
                </a:solidFill>
                <a:latin typeface="Courier New" panose="02070309020205020404" pitchFamily="49" charset="0"/>
              </a:rPr>
              <a:t>print</a:t>
            </a:r>
            <a:r>
              <a:rPr lang="es-CO" sz="1600" dirty="0">
                <a:solidFill>
                  <a:srgbClr val="737300"/>
                </a:solidFill>
                <a:latin typeface="Courier New" panose="02070309020205020404" pitchFamily="49" charset="0"/>
              </a:rPr>
              <a:t> </a:t>
            </a:r>
            <a:r>
              <a:rPr lang="es-CO" sz="1600" dirty="0" err="1" smtClean="0">
                <a:solidFill>
                  <a:srgbClr val="000000"/>
                </a:solidFill>
                <a:latin typeface="Courier New" panose="02070309020205020404" pitchFamily="49" charset="0"/>
              </a:rPr>
              <a:t>codigos</a:t>
            </a:r>
            <a:endParaRPr lang="es-CO" sz="1600" dirty="0">
              <a:solidFill>
                <a:prstClr val="black"/>
              </a:solidFill>
            </a:endParaRPr>
          </a:p>
        </p:txBody>
      </p:sp>
      <p:sp>
        <p:nvSpPr>
          <p:cNvPr id="8" name="Marcador de contenido 2"/>
          <p:cNvSpPr txBox="1">
            <a:spLocks/>
          </p:cNvSpPr>
          <p:nvPr/>
        </p:nvSpPr>
        <p:spPr>
          <a:xfrm>
            <a:off x="7836604" y="1607579"/>
            <a:ext cx="3016983" cy="3416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800" dirty="0" smtClean="0">
                <a:solidFill>
                  <a:srgbClr val="FF0000"/>
                </a:solidFill>
              </a:rPr>
              <a:t>Cursor normal</a:t>
            </a:r>
            <a:endParaRPr lang="es-CO" sz="1800" dirty="0">
              <a:solidFill>
                <a:srgbClr val="FF0000"/>
              </a:solidFill>
            </a:endParaRPr>
          </a:p>
        </p:txBody>
      </p:sp>
      <p:sp>
        <p:nvSpPr>
          <p:cNvPr id="9" name="Marcador de contenido 2"/>
          <p:cNvSpPr txBox="1">
            <a:spLocks/>
          </p:cNvSpPr>
          <p:nvPr/>
        </p:nvSpPr>
        <p:spPr>
          <a:xfrm>
            <a:off x="7569904" y="3341121"/>
            <a:ext cx="3016983" cy="3416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800" dirty="0" smtClean="0">
                <a:solidFill>
                  <a:srgbClr val="009B35"/>
                </a:solidFill>
              </a:rPr>
              <a:t>Cursor optimizado</a:t>
            </a:r>
            <a:endParaRPr lang="es-CO" sz="1800" dirty="0">
              <a:solidFill>
                <a:srgbClr val="009B35"/>
              </a:solidFill>
            </a:endParaRPr>
          </a:p>
        </p:txBody>
      </p:sp>
      <p:pic>
        <p:nvPicPr>
          <p:cNvPr id="10" name="Imagen 9"/>
          <p:cNvPicPr>
            <a:picLocks noChangeAspect="1"/>
          </p:cNvPicPr>
          <p:nvPr/>
        </p:nvPicPr>
        <p:blipFill>
          <a:blip r:embed="rId2"/>
          <a:stretch>
            <a:fillRect/>
          </a:stretch>
        </p:blipFill>
        <p:spPr>
          <a:xfrm>
            <a:off x="0" y="2288404"/>
            <a:ext cx="2096815" cy="1407296"/>
          </a:xfrm>
          <a:prstGeom prst="rect">
            <a:avLst/>
          </a:prstGeom>
        </p:spPr>
      </p:pic>
      <p:sp>
        <p:nvSpPr>
          <p:cNvPr id="11" name="Elipse 10"/>
          <p:cNvSpPr/>
          <p:nvPr/>
        </p:nvSpPr>
        <p:spPr>
          <a:xfrm>
            <a:off x="888475" y="2326504"/>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1281831" y="2526910"/>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Elipse 12"/>
          <p:cNvSpPr/>
          <p:nvPr/>
        </p:nvSpPr>
        <p:spPr>
          <a:xfrm>
            <a:off x="1390164" y="295473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4" name="Elipse 13"/>
          <p:cNvSpPr/>
          <p:nvPr/>
        </p:nvSpPr>
        <p:spPr>
          <a:xfrm>
            <a:off x="1101514" y="3305883"/>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5" name="Elipse 14"/>
          <p:cNvSpPr/>
          <p:nvPr/>
        </p:nvSpPr>
        <p:spPr>
          <a:xfrm>
            <a:off x="659554" y="331386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34383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animBg="1"/>
      <p:bldP spid="13" grpId="0" animBg="1"/>
      <p:bldP spid="14" grpId="0" animBg="1"/>
      <p:bldP spid="14" grpId="1" animBg="1"/>
      <p:bldP spid="15" grpId="0" animBg="1"/>
      <p:bldP spid="15" grpId="1" animBg="1"/>
      <p:bldP spid="15"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1381" y="578427"/>
            <a:ext cx="6715954" cy="1325563"/>
          </a:xfrm>
        </p:spPr>
        <p:txBody>
          <a:bodyPr>
            <a:noAutofit/>
          </a:bodyPr>
          <a:lstStyle/>
          <a:p>
            <a:pPr lvl="0" algn="ctr"/>
            <a:r>
              <a:rPr lang="es-CO" sz="2800" b="1" dirty="0">
                <a:solidFill>
                  <a:srgbClr val="159741"/>
                </a:solidFill>
                <a:latin typeface="Century Gothic" charset="0"/>
              </a:rPr>
              <a:t>Optimización de </a:t>
            </a:r>
            <a:r>
              <a:rPr lang="es-CO" sz="2800" b="1" dirty="0" err="1">
                <a:solidFill>
                  <a:srgbClr val="159741"/>
                </a:solidFill>
                <a:latin typeface="Century Gothic" charset="0"/>
              </a:rPr>
              <a:t>Geoprocesos</a:t>
            </a:r>
            <a:r>
              <a:rPr lang="es-CO" sz="2800" b="1" dirty="0">
                <a:solidFill>
                  <a:srgbClr val="159741"/>
                </a:solidFill>
                <a:latin typeface="Century Gothic" charset="0"/>
              </a:rPr>
              <a:t>: Expresiones de </a:t>
            </a:r>
            <a:r>
              <a:rPr lang="es-CO" sz="2800" b="1" dirty="0" smtClean="0">
                <a:solidFill>
                  <a:srgbClr val="159741"/>
                </a:solidFill>
                <a:latin typeface="Century Gothic" charset="0"/>
              </a:rPr>
              <a:t>Consola</a:t>
            </a:r>
            <a:endParaRPr lang="es-CO" sz="2800" b="1" dirty="0">
              <a:solidFill>
                <a:srgbClr val="159741"/>
              </a:solidFill>
              <a:latin typeface="Century Gothic" charset="0"/>
            </a:endParaRPr>
          </a:p>
        </p:txBody>
      </p:sp>
      <p:grpSp>
        <p:nvGrpSpPr>
          <p:cNvPr id="3" name="Grupo 2"/>
          <p:cNvGrpSpPr/>
          <p:nvPr/>
        </p:nvGrpSpPr>
        <p:grpSpPr>
          <a:xfrm>
            <a:off x="244903" y="407596"/>
            <a:ext cx="1713346" cy="1713346"/>
            <a:chOff x="1918516" y="897152"/>
            <a:chExt cx="1713346" cy="1713346"/>
          </a:xfrm>
          <a:solidFill>
            <a:srgbClr val="9DD5E5"/>
          </a:solidFill>
        </p:grpSpPr>
        <p:sp>
          <p:nvSpPr>
            <p:cNvPr id="4" name="Elipse 3"/>
            <p:cNvSpPr/>
            <p:nvPr/>
          </p:nvSpPr>
          <p:spPr>
            <a:xfrm>
              <a:off x="1918516" y="897152"/>
              <a:ext cx="1713346" cy="1713346"/>
            </a:xfrm>
            <a:prstGeom prst="ellipse">
              <a:avLst/>
            </a:prstGeom>
            <a:grpFill/>
          </p:spPr>
          <p:style>
            <a:lnRef idx="2">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sp>
        <p:sp>
          <p:nvSpPr>
            <p:cNvPr id="5" name="Elipse 4"/>
            <p:cNvSpPr/>
            <p:nvPr/>
          </p:nvSpPr>
          <p:spPr>
            <a:xfrm>
              <a:off x="2169430" y="1148066"/>
              <a:ext cx="1211518" cy="121151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r>
                <a:rPr lang="es-CO" sz="1200" b="1" dirty="0" smtClean="0">
                  <a:solidFill>
                    <a:prstClr val="black"/>
                  </a:solidFill>
                </a:rPr>
                <a:t>Expresiones de Consola</a:t>
              </a:r>
              <a:endParaRPr lang="es-CO" sz="1200" b="1" dirty="0">
                <a:solidFill>
                  <a:prstClr val="black"/>
                </a:solidFill>
              </a:endParaRPr>
            </a:p>
          </p:txBody>
        </p:sp>
      </p:grpSp>
      <p:pic>
        <p:nvPicPr>
          <p:cNvPr id="6" name="Imagen 5"/>
          <p:cNvPicPr>
            <a:picLocks noChangeAspect="1"/>
          </p:cNvPicPr>
          <p:nvPr/>
        </p:nvPicPr>
        <p:blipFill>
          <a:blip r:embed="rId2"/>
          <a:stretch>
            <a:fillRect/>
          </a:stretch>
        </p:blipFill>
        <p:spPr>
          <a:xfrm>
            <a:off x="0" y="2278879"/>
            <a:ext cx="2096815" cy="1407296"/>
          </a:xfrm>
          <a:prstGeom prst="rect">
            <a:avLst/>
          </a:prstGeom>
        </p:spPr>
      </p:pic>
      <p:sp>
        <p:nvSpPr>
          <p:cNvPr id="7" name="Elipse 6"/>
          <p:cNvSpPr/>
          <p:nvPr/>
        </p:nvSpPr>
        <p:spPr>
          <a:xfrm>
            <a:off x="888475" y="2316979"/>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8" name="Elipse 7"/>
          <p:cNvSpPr/>
          <p:nvPr/>
        </p:nvSpPr>
        <p:spPr>
          <a:xfrm>
            <a:off x="1281831" y="2517385"/>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9" name="Elipse 8"/>
          <p:cNvSpPr/>
          <p:nvPr/>
        </p:nvSpPr>
        <p:spPr>
          <a:xfrm>
            <a:off x="1390164" y="2945206"/>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0" name="Elipse 9"/>
          <p:cNvSpPr/>
          <p:nvPr/>
        </p:nvSpPr>
        <p:spPr>
          <a:xfrm>
            <a:off x="1101514" y="3296358"/>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1" name="Elipse 10"/>
          <p:cNvSpPr/>
          <p:nvPr/>
        </p:nvSpPr>
        <p:spPr>
          <a:xfrm>
            <a:off x="659554" y="330434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2" name="Elipse 11"/>
          <p:cNvSpPr/>
          <p:nvPr/>
        </p:nvSpPr>
        <p:spPr>
          <a:xfrm>
            <a:off x="377614" y="2953821"/>
            <a:ext cx="335104" cy="342401"/>
          </a:xfrm>
          <a:prstGeom prst="ellipse">
            <a:avLst/>
          </a:prstGeom>
          <a:solidFill>
            <a:srgbClr val="FF0000">
              <a:alpha val="5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solidFill>
                <a:prstClr val="white"/>
              </a:solidFill>
            </a:endParaRPr>
          </a:p>
        </p:txBody>
      </p:sp>
      <p:sp>
        <p:nvSpPr>
          <p:cNvPr id="13" name="Rectángulo 12"/>
          <p:cNvSpPr/>
          <p:nvPr/>
        </p:nvSpPr>
        <p:spPr>
          <a:xfrm>
            <a:off x="2112054" y="1701016"/>
            <a:ext cx="9435581" cy="3970318"/>
          </a:xfrm>
          <a:prstGeom prst="rect">
            <a:avLst/>
          </a:prstGeom>
        </p:spPr>
        <p:txBody>
          <a:bodyPr wrap="square">
            <a:spAutoFit/>
          </a:bodyPr>
          <a:lstStyle/>
          <a:p>
            <a:r>
              <a:rPr lang="es-CO" b="1" dirty="0" smtClean="0">
                <a:solidFill>
                  <a:srgbClr val="009B35"/>
                </a:solidFill>
                <a:ea typeface="Kozuka Mincho Pr6N B" panose="02020800000000000000" pitchFamily="18" charset="-128"/>
              </a:rPr>
              <a:t>Características:</a:t>
            </a:r>
          </a:p>
          <a:p>
            <a:pPr marL="742950" lvl="1" indent="-285750">
              <a:buFont typeface="Arial" panose="020B0604020202020204" pitchFamily="34" charset="0"/>
              <a:buChar char="•"/>
            </a:pPr>
            <a:r>
              <a:rPr lang="es-CO" dirty="0">
                <a:solidFill>
                  <a:prstClr val="black"/>
                </a:solidFill>
              </a:rPr>
              <a:t>Son scripts que funcionan ejecutándose desde la consola de Python embebida en </a:t>
            </a:r>
            <a:r>
              <a:rPr lang="es-CO" dirty="0" err="1">
                <a:solidFill>
                  <a:prstClr val="black"/>
                </a:solidFill>
              </a:rPr>
              <a:t>Arcmap</a:t>
            </a:r>
            <a:r>
              <a:rPr lang="es-CO" dirty="0">
                <a:solidFill>
                  <a:prstClr val="black"/>
                </a:solidFill>
              </a:rPr>
              <a:t>. </a:t>
            </a:r>
            <a:endParaRPr lang="es-CO" dirty="0" smtClean="0">
              <a:solidFill>
                <a:prstClr val="black"/>
              </a:solidFill>
            </a:endParaRPr>
          </a:p>
          <a:p>
            <a:pPr marL="742950" lvl="1" indent="-285750">
              <a:buFont typeface="Arial" panose="020B0604020202020204" pitchFamily="34" charset="0"/>
              <a:buChar char="•"/>
            </a:pPr>
            <a:r>
              <a:rPr lang="es-CO" dirty="0">
                <a:solidFill>
                  <a:prstClr val="black"/>
                </a:solidFill>
              </a:rPr>
              <a:t>Permiten hacer operaciones de forma simple sin la complejidad de la construcción de un </a:t>
            </a:r>
            <a:r>
              <a:rPr lang="es-CO" dirty="0" err="1">
                <a:solidFill>
                  <a:prstClr val="black"/>
                </a:solidFill>
              </a:rPr>
              <a:t>Add</a:t>
            </a:r>
            <a:r>
              <a:rPr lang="es-CO" dirty="0">
                <a:solidFill>
                  <a:prstClr val="black"/>
                </a:solidFill>
              </a:rPr>
              <a:t>-in, Script, Python </a:t>
            </a:r>
            <a:r>
              <a:rPr lang="es-CO" dirty="0" err="1">
                <a:solidFill>
                  <a:prstClr val="black"/>
                </a:solidFill>
              </a:rPr>
              <a:t>toolbox</a:t>
            </a:r>
            <a:r>
              <a:rPr lang="es-CO" dirty="0">
                <a:solidFill>
                  <a:prstClr val="black"/>
                </a:solidFill>
              </a:rPr>
              <a:t> o una herramienta construida con </a:t>
            </a:r>
            <a:r>
              <a:rPr lang="es-CO" dirty="0" err="1">
                <a:solidFill>
                  <a:prstClr val="black"/>
                </a:solidFill>
              </a:rPr>
              <a:t>ArcObject</a:t>
            </a:r>
            <a:r>
              <a:rPr lang="es-CO" dirty="0" smtClean="0">
                <a:solidFill>
                  <a:prstClr val="black"/>
                </a:solidFill>
              </a:rPr>
              <a:t>.</a:t>
            </a:r>
          </a:p>
          <a:p>
            <a:pPr marL="742950" lvl="1" indent="-285750">
              <a:buFont typeface="Arial" panose="020B0604020202020204" pitchFamily="34" charset="0"/>
              <a:buChar char="•"/>
            </a:pPr>
            <a:r>
              <a:rPr lang="es-CO" dirty="0">
                <a:solidFill>
                  <a:prstClr val="black"/>
                </a:solidFill>
              </a:rPr>
              <a:t>Interactúan con los datos cargados dentro de </a:t>
            </a:r>
            <a:r>
              <a:rPr lang="es-CO" dirty="0" err="1">
                <a:solidFill>
                  <a:prstClr val="black"/>
                </a:solidFill>
              </a:rPr>
              <a:t>Arcmap</a:t>
            </a:r>
            <a:r>
              <a:rPr lang="es-CO" dirty="0">
                <a:solidFill>
                  <a:prstClr val="black"/>
                </a:solidFill>
              </a:rPr>
              <a:t> y </a:t>
            </a:r>
            <a:r>
              <a:rPr lang="es-CO" dirty="0" err="1" smtClean="0">
                <a:solidFill>
                  <a:prstClr val="black"/>
                </a:solidFill>
              </a:rPr>
              <a:t>ArcCatalog</a:t>
            </a:r>
            <a:r>
              <a:rPr lang="es-CO" dirty="0" smtClean="0">
                <a:solidFill>
                  <a:prstClr val="black"/>
                </a:solidFill>
              </a:rPr>
              <a:t>.</a:t>
            </a:r>
            <a:endParaRPr lang="es-CO" dirty="0">
              <a:solidFill>
                <a:prstClr val="black"/>
              </a:solidFill>
            </a:endParaRPr>
          </a:p>
          <a:p>
            <a:pPr marL="742950" lvl="1" indent="-285750">
              <a:buFont typeface="Arial" panose="020B0604020202020204" pitchFamily="34" charset="0"/>
              <a:buChar char="•"/>
            </a:pPr>
            <a:endParaRPr lang="es-CO" b="1" dirty="0" smtClean="0">
              <a:solidFill>
                <a:srgbClr val="009B35"/>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Requisitos:</a:t>
            </a:r>
          </a:p>
          <a:p>
            <a:pPr marL="742950" lvl="1" indent="-285750">
              <a:buFont typeface="Arial" panose="020B0604020202020204" pitchFamily="34" charset="0"/>
              <a:buChar char="•"/>
            </a:pPr>
            <a:r>
              <a:rPr lang="es-CO" dirty="0" smtClean="0">
                <a:solidFill>
                  <a:prstClr val="black"/>
                </a:solidFill>
              </a:rPr>
              <a:t>Se recomienda que el código se valide empleando un software de desarrollo en Python. </a:t>
            </a:r>
            <a:r>
              <a:rPr lang="es-CO" dirty="0" err="1" smtClean="0">
                <a:solidFill>
                  <a:prstClr val="black"/>
                </a:solidFill>
              </a:rPr>
              <a:t>Ej</a:t>
            </a:r>
            <a:r>
              <a:rPr lang="es-CO" dirty="0" smtClean="0">
                <a:solidFill>
                  <a:prstClr val="black"/>
                </a:solidFill>
              </a:rPr>
              <a:t>: </a:t>
            </a:r>
            <a:r>
              <a:rPr lang="es-CO" dirty="0" err="1" smtClean="0">
                <a:solidFill>
                  <a:prstClr val="black"/>
                </a:solidFill>
              </a:rPr>
              <a:t>pyscripter</a:t>
            </a:r>
            <a:r>
              <a:rPr lang="es-CO" dirty="0" smtClean="0">
                <a:solidFill>
                  <a:prstClr val="black"/>
                </a:solidFill>
              </a:rPr>
              <a:t>, </a:t>
            </a:r>
            <a:r>
              <a:rPr lang="es-CO" dirty="0" err="1" smtClean="0">
                <a:solidFill>
                  <a:prstClr val="black"/>
                </a:solidFill>
              </a:rPr>
              <a:t>pythonwin</a:t>
            </a:r>
            <a:r>
              <a:rPr lang="es-CO" dirty="0" smtClean="0">
                <a:solidFill>
                  <a:prstClr val="black"/>
                </a:solidFill>
              </a:rPr>
              <a:t>, </a:t>
            </a:r>
            <a:r>
              <a:rPr lang="es-CO" dirty="0" err="1" smtClean="0">
                <a:solidFill>
                  <a:prstClr val="black"/>
                </a:solidFill>
              </a:rPr>
              <a:t>Pycharm</a:t>
            </a:r>
            <a:r>
              <a:rPr lang="es-CO" dirty="0" smtClean="0">
                <a:solidFill>
                  <a:prstClr val="black"/>
                </a:solidFill>
              </a:rPr>
              <a:t>, Etc.</a:t>
            </a:r>
            <a:endParaRPr lang="es-CO" dirty="0" smtClean="0">
              <a:solidFill>
                <a:prstClr val="black"/>
              </a:solidFill>
              <a:ea typeface="Kozuka Mincho Pr6N B" panose="02020800000000000000" pitchFamily="18" charset="-128"/>
            </a:endParaRPr>
          </a:p>
          <a:p>
            <a:r>
              <a:rPr lang="es-CO" b="1" dirty="0" smtClean="0">
                <a:solidFill>
                  <a:srgbClr val="009B35"/>
                </a:solidFill>
                <a:ea typeface="Kozuka Mincho Pr6N B" panose="02020800000000000000" pitchFamily="18" charset="-128"/>
              </a:rPr>
              <a:t>Uso:</a:t>
            </a:r>
          </a:p>
          <a:p>
            <a:pPr marL="742950" lvl="1" indent="-285750">
              <a:buFont typeface="Arial" panose="020B0604020202020204" pitchFamily="34" charset="0"/>
              <a:buChar char="•"/>
            </a:pPr>
            <a:r>
              <a:rPr lang="es-CO" dirty="0" smtClean="0">
                <a:solidFill>
                  <a:prstClr val="black"/>
                </a:solidFill>
              </a:rPr>
              <a:t>Pueden usarse en la consola de Python de </a:t>
            </a:r>
            <a:r>
              <a:rPr lang="es-CO" dirty="0" err="1" smtClean="0">
                <a:solidFill>
                  <a:prstClr val="black"/>
                </a:solidFill>
              </a:rPr>
              <a:t>Arcgis</a:t>
            </a:r>
            <a:r>
              <a:rPr lang="es-CO" dirty="0" smtClean="0">
                <a:solidFill>
                  <a:prstClr val="black"/>
                </a:solidFill>
              </a:rPr>
              <a:t> y </a:t>
            </a:r>
            <a:r>
              <a:rPr lang="es-CO" dirty="0" err="1" smtClean="0">
                <a:solidFill>
                  <a:prstClr val="black"/>
                </a:solidFill>
              </a:rPr>
              <a:t>Arccatalog</a:t>
            </a:r>
            <a:r>
              <a:rPr lang="es-CO" dirty="0">
                <a:solidFill>
                  <a:prstClr val="black"/>
                </a:solidFill>
              </a:rPr>
              <a:t> </a:t>
            </a:r>
            <a:r>
              <a:rPr lang="es-CO" dirty="0" smtClean="0">
                <a:solidFill>
                  <a:prstClr val="black"/>
                </a:solidFill>
              </a:rPr>
              <a:t>y en </a:t>
            </a:r>
            <a:r>
              <a:rPr lang="es-CO" dirty="0" err="1" smtClean="0">
                <a:solidFill>
                  <a:prstClr val="black"/>
                </a:solidFill>
              </a:rPr>
              <a:t>Model</a:t>
            </a:r>
            <a:r>
              <a:rPr lang="es-CO" dirty="0" smtClean="0">
                <a:solidFill>
                  <a:prstClr val="black"/>
                </a:solidFill>
              </a:rPr>
              <a:t> </a:t>
            </a:r>
            <a:r>
              <a:rPr lang="es-CO" dirty="0" err="1" smtClean="0">
                <a:solidFill>
                  <a:prstClr val="black"/>
                </a:solidFill>
              </a:rPr>
              <a:t>Builder</a:t>
            </a:r>
            <a:r>
              <a:rPr lang="es-CO" dirty="0" smtClean="0">
                <a:solidFill>
                  <a:prstClr val="black"/>
                </a:solidFill>
              </a:rPr>
              <a:t> haciendo uso de la herramienta </a:t>
            </a:r>
            <a:r>
              <a:rPr lang="es-CO" dirty="0" err="1" smtClean="0">
                <a:solidFill>
                  <a:prstClr val="black"/>
                </a:solidFill>
              </a:rPr>
              <a:t>Calculate</a:t>
            </a:r>
            <a:r>
              <a:rPr lang="es-CO" dirty="0" smtClean="0">
                <a:solidFill>
                  <a:prstClr val="black"/>
                </a:solidFill>
              </a:rPr>
              <a:t> </a:t>
            </a:r>
            <a:r>
              <a:rPr lang="es-CO" dirty="0" err="1" smtClean="0">
                <a:solidFill>
                  <a:prstClr val="black"/>
                </a:solidFill>
              </a:rPr>
              <a:t>Value</a:t>
            </a:r>
            <a:r>
              <a:rPr lang="es-CO" dirty="0" smtClean="0">
                <a:solidFill>
                  <a:prstClr val="black"/>
                </a:solidFill>
              </a:rPr>
              <a:t>.</a:t>
            </a:r>
            <a:endParaRPr lang="es-CO" dirty="0">
              <a:solidFill>
                <a:prstClr val="black"/>
              </a:solidFill>
            </a:endParaRPr>
          </a:p>
        </p:txBody>
      </p:sp>
    </p:spTree>
    <p:extLst>
      <p:ext uri="{BB962C8B-B14F-4D97-AF65-F5344CB8AC3E}">
        <p14:creationId xmlns:p14="http://schemas.microsoft.com/office/powerpoint/2010/main" val="140303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animEffect transition="in" filter="fade">
                                      <p:cBhvr>
                                        <p:cTn id="11" dur="500"/>
                                        <p:tgtEl>
                                          <p:spTgt spid="7"/>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1"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53" presetClass="entr" presetSubtype="16" fill="hold" grpId="2"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1"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par>
                                <p:cTn id="57" presetID="53" presetClass="entr" presetSubtype="16" fill="hold" grpId="2"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3"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0" grpId="1" animBg="1"/>
      <p:bldP spid="11" grpId="0" animBg="1"/>
      <p:bldP spid="11" grpId="1" animBg="1"/>
      <p:bldP spid="11" grpId="2" animBg="1"/>
      <p:bldP spid="12" grpId="0" animBg="1"/>
      <p:bldP spid="12" grpId="1" animBg="1"/>
      <p:bldP spid="12" grpId="2" animBg="1"/>
      <p:bldP spid="12" grpId="3"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990600" y="1503362"/>
            <a:ext cx="7896225" cy="1325563"/>
          </a:xfrm>
        </p:spPr>
        <p:txBody>
          <a:bodyPr>
            <a:noAutofit/>
          </a:bodyPr>
          <a:lstStyle/>
          <a:p>
            <a:r>
              <a:rPr lang="es-CO" sz="2800" b="1" dirty="0">
                <a:solidFill>
                  <a:srgbClr val="159741"/>
                </a:solidFill>
                <a:latin typeface="Century Gothic" charset="0"/>
              </a:rPr>
              <a:t>Exclusiones y condicionantes legales para actividades agrícolas, pecuarias y forestales</a:t>
            </a:r>
            <a:r>
              <a:rPr lang="es-ES" sz="2800" b="1" dirty="0">
                <a:solidFill>
                  <a:srgbClr val="00B050"/>
                </a:solidFill>
              </a:rPr>
              <a:t>:</a:t>
            </a:r>
          </a:p>
        </p:txBody>
      </p:sp>
      <p:sp>
        <p:nvSpPr>
          <p:cNvPr id="4" name="Rectángulo 3"/>
          <p:cNvSpPr/>
          <p:nvPr/>
        </p:nvSpPr>
        <p:spPr>
          <a:xfrm>
            <a:off x="990600" y="2703829"/>
            <a:ext cx="7200900" cy="2585323"/>
          </a:xfrm>
          <a:prstGeom prst="rect">
            <a:avLst/>
          </a:prstGeom>
        </p:spPr>
        <p:txBody>
          <a:bodyPr wrap="square">
            <a:spAutoFit/>
          </a:bodyPr>
          <a:lstStyle/>
          <a:p>
            <a:endParaRPr lang="es-CO" dirty="0">
              <a:solidFill>
                <a:prstClr val="black"/>
              </a:solidFill>
            </a:endParaRPr>
          </a:p>
          <a:p>
            <a:r>
              <a:rPr lang="es-CO" dirty="0">
                <a:solidFill>
                  <a:prstClr val="black"/>
                </a:solidFill>
              </a:rPr>
              <a:t>Capa de información geográfica que representa las áreas de exclusión legal, condicionante o sin restricción para actividades agrícolas y forestales generada por la UPRA  en el marco de las actividades misionales de la planificación del uso eficiente del suelo. Constituye una fuente de información generada como referencia para los procesos misionales de planificación.</a:t>
            </a:r>
          </a:p>
          <a:p>
            <a:endParaRPr lang="es-CO" dirty="0">
              <a:solidFill>
                <a:prstClr val="black"/>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601" y="1646258"/>
            <a:ext cx="3253822" cy="4135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034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13"/>
          <p:cNvSpPr txBox="1">
            <a:spLocks noChangeArrowheads="1"/>
          </p:cNvSpPr>
          <p:nvPr/>
        </p:nvSpPr>
        <p:spPr bwMode="auto">
          <a:xfrm>
            <a:off x="336425" y="1153798"/>
            <a:ext cx="607868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b="1" dirty="0">
                <a:solidFill>
                  <a:srgbClr val="008000"/>
                </a:solidFill>
                <a:latin typeface="Century Gothic" charset="0"/>
              </a:rPr>
              <a:t>Áreas Condicionantes para actividades agrícolas, pecuarias y forestales</a:t>
            </a:r>
          </a:p>
        </p:txBody>
      </p:sp>
      <p:sp>
        <p:nvSpPr>
          <p:cNvPr id="8" name="Redondear rectángulo de esquina del mismo lado 7"/>
          <p:cNvSpPr/>
          <p:nvPr/>
        </p:nvSpPr>
        <p:spPr>
          <a:xfrm rot="16200000">
            <a:off x="835505" y="2138864"/>
            <a:ext cx="679262" cy="2112243"/>
          </a:xfrm>
          <a:prstGeom prst="round2SameRect">
            <a:avLst/>
          </a:prstGeom>
          <a:solidFill>
            <a:srgbClr val="1236E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Humedales RAMSAR</a:t>
            </a:r>
          </a:p>
        </p:txBody>
      </p:sp>
      <p:sp>
        <p:nvSpPr>
          <p:cNvPr id="9" name="Redondear rectángulo de esquina del mismo lado 8"/>
          <p:cNvSpPr/>
          <p:nvPr/>
        </p:nvSpPr>
        <p:spPr>
          <a:xfrm rot="16200000">
            <a:off x="848011" y="3569081"/>
            <a:ext cx="654249" cy="2112243"/>
          </a:xfrm>
          <a:prstGeom prst="round2SameRect">
            <a:avLst/>
          </a:prstGeom>
          <a:solidFill>
            <a:srgbClr val="30B79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white"/>
                </a:solidFill>
                <a:ea typeface="Tahoma" panose="020B0604030504040204" pitchFamily="34" charset="0"/>
                <a:cs typeface="Tahoma" panose="020B0604030504040204" pitchFamily="34" charset="0"/>
              </a:rPr>
              <a:t>Reservas Forestales Ley 2ª</a:t>
            </a:r>
          </a:p>
        </p:txBody>
      </p:sp>
      <p:sp>
        <p:nvSpPr>
          <p:cNvPr id="10" name="Redondear rectángulo de esquina del mismo lado 9"/>
          <p:cNvSpPr/>
          <p:nvPr/>
        </p:nvSpPr>
        <p:spPr>
          <a:xfrm rot="16200000">
            <a:off x="834967" y="1417502"/>
            <a:ext cx="680337" cy="2112242"/>
          </a:xfrm>
          <a:prstGeom prst="round2Same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Reservas de la Biósfera</a:t>
            </a:r>
          </a:p>
        </p:txBody>
      </p:sp>
      <p:sp>
        <p:nvSpPr>
          <p:cNvPr id="11" name="Redondear rectángulo de esquina del mismo lado 10"/>
          <p:cNvSpPr/>
          <p:nvPr/>
        </p:nvSpPr>
        <p:spPr>
          <a:xfrm rot="16200000">
            <a:off x="833183" y="5000539"/>
            <a:ext cx="679262" cy="2107609"/>
          </a:xfrm>
          <a:prstGeom prst="round2SameRect">
            <a:avLst/>
          </a:prstGeom>
          <a:solidFill>
            <a:srgbClr val="FFAA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Resguardos Indígenas</a:t>
            </a:r>
          </a:p>
        </p:txBody>
      </p:sp>
      <p:sp>
        <p:nvSpPr>
          <p:cNvPr id="12" name="Redondear rectángulo de esquina del mismo lado 11"/>
          <p:cNvSpPr/>
          <p:nvPr/>
        </p:nvSpPr>
        <p:spPr>
          <a:xfrm rot="16200000">
            <a:off x="3046746" y="1416246"/>
            <a:ext cx="676285" cy="2112243"/>
          </a:xfrm>
          <a:prstGeom prst="round2SameRect">
            <a:avLst/>
          </a:prstGeom>
          <a:solidFill>
            <a:srgbClr val="EFE4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Tierras de Comunidades Negras</a:t>
            </a:r>
          </a:p>
        </p:txBody>
      </p:sp>
      <p:sp>
        <p:nvSpPr>
          <p:cNvPr id="13" name="Redondear rectángulo de esquina del mismo lado 12"/>
          <p:cNvSpPr/>
          <p:nvPr/>
        </p:nvSpPr>
        <p:spPr>
          <a:xfrm rot="16200000">
            <a:off x="833183" y="4279717"/>
            <a:ext cx="679263" cy="2107606"/>
          </a:xfrm>
          <a:prstGeom prst="round2SameRect">
            <a:avLst/>
          </a:prstGeom>
          <a:solidFill>
            <a:srgbClr val="F0B0C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Sustracciones a Reservas Forestales de Ley 2ª</a:t>
            </a:r>
          </a:p>
        </p:txBody>
      </p:sp>
      <p:sp>
        <p:nvSpPr>
          <p:cNvPr id="14" name="Redondear rectángulo de esquina del mismo lado 13"/>
          <p:cNvSpPr/>
          <p:nvPr/>
        </p:nvSpPr>
        <p:spPr>
          <a:xfrm rot="16200000">
            <a:off x="3057765" y="2844974"/>
            <a:ext cx="654249" cy="2112244"/>
          </a:xfrm>
          <a:prstGeom prst="round2SameRect">
            <a:avLst/>
          </a:prstGeom>
          <a:solidFill>
            <a:srgbClr val="A87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Distritos de Conservación de Suelos</a:t>
            </a:r>
          </a:p>
        </p:txBody>
      </p:sp>
      <p:sp>
        <p:nvSpPr>
          <p:cNvPr id="15" name="Redondear rectángulo de esquina del mismo lado 14"/>
          <p:cNvSpPr/>
          <p:nvPr/>
        </p:nvSpPr>
        <p:spPr>
          <a:xfrm rot="16200000">
            <a:off x="3045255" y="3553292"/>
            <a:ext cx="679268" cy="2112243"/>
          </a:xfrm>
          <a:prstGeom prst="round2SameRect">
            <a:avLst/>
          </a:prstGeom>
          <a:solidFill>
            <a:srgbClr val="55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Áreas de Recreación</a:t>
            </a:r>
          </a:p>
        </p:txBody>
      </p:sp>
      <p:sp>
        <p:nvSpPr>
          <p:cNvPr id="16" name="Redondear rectángulo de esquina del mismo lado 15"/>
          <p:cNvSpPr/>
          <p:nvPr/>
        </p:nvSpPr>
        <p:spPr>
          <a:xfrm rot="16200000">
            <a:off x="3044719" y="2136121"/>
            <a:ext cx="680339" cy="2112243"/>
          </a:xfrm>
          <a:prstGeom prst="round2Same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Distritos de Manejo Integrado</a:t>
            </a:r>
          </a:p>
        </p:txBody>
      </p:sp>
      <p:sp>
        <p:nvSpPr>
          <p:cNvPr id="17" name="Redondear rectángulo de esquina del mismo lado 16"/>
          <p:cNvSpPr/>
          <p:nvPr/>
        </p:nvSpPr>
        <p:spPr>
          <a:xfrm rot="16200000">
            <a:off x="3042160" y="4995123"/>
            <a:ext cx="685461" cy="2112245"/>
          </a:xfrm>
          <a:prstGeom prst="round2SameRect">
            <a:avLst/>
          </a:prstGeom>
          <a:solidFill>
            <a:srgbClr val="A900E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Áreas de Patrimonio Mundial- Paisajes Culturales</a:t>
            </a:r>
          </a:p>
        </p:txBody>
      </p:sp>
      <p:sp>
        <p:nvSpPr>
          <p:cNvPr id="18" name="Redondear rectángulo de esquina del mismo lado 17"/>
          <p:cNvSpPr/>
          <p:nvPr/>
        </p:nvSpPr>
        <p:spPr>
          <a:xfrm rot="16200000">
            <a:off x="5278334" y="1417503"/>
            <a:ext cx="680340" cy="2112243"/>
          </a:xfrm>
          <a:prstGeom prst="round2SameRect">
            <a:avLst/>
          </a:prstGeom>
          <a:solidFill>
            <a:srgbClr val="C29ED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Zonas de Reserva Campesina</a:t>
            </a:r>
          </a:p>
        </p:txBody>
      </p:sp>
      <p:sp>
        <p:nvSpPr>
          <p:cNvPr id="19" name="Redondear rectángulo de esquina del mismo lado 18"/>
          <p:cNvSpPr/>
          <p:nvPr/>
        </p:nvSpPr>
        <p:spPr>
          <a:xfrm rot="16200000">
            <a:off x="3043801" y="4272661"/>
            <a:ext cx="682175" cy="2112243"/>
          </a:xfrm>
          <a:prstGeom prst="round2SameRect">
            <a:avLst/>
          </a:prstGeom>
          <a:solidFill>
            <a:srgbClr val="A8008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white"/>
                </a:solidFill>
              </a:rPr>
              <a:t>Reservas Naturales de la Sociedad Civil – RNSC</a:t>
            </a:r>
          </a:p>
        </p:txBody>
      </p:sp>
      <p:sp>
        <p:nvSpPr>
          <p:cNvPr id="20" name="Redondear rectángulo de esquina del mismo lado 19"/>
          <p:cNvSpPr/>
          <p:nvPr/>
        </p:nvSpPr>
        <p:spPr>
          <a:xfrm rot="16200000">
            <a:off x="5291379" y="2126357"/>
            <a:ext cx="654250" cy="2112243"/>
          </a:xfrm>
          <a:prstGeom prst="round2Same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Seguridad Aeroportuaria: Radio 13 km desde aeropuertos priorizados</a:t>
            </a:r>
          </a:p>
        </p:txBody>
      </p:sp>
      <p:sp>
        <p:nvSpPr>
          <p:cNvPr id="21" name="Redondear rectángulo de esquina del mismo lado 20"/>
          <p:cNvSpPr/>
          <p:nvPr/>
        </p:nvSpPr>
        <p:spPr>
          <a:xfrm rot="16200000">
            <a:off x="834968" y="2860226"/>
            <a:ext cx="680336" cy="2112243"/>
          </a:xfrm>
          <a:prstGeom prst="round2SameRect">
            <a:avLst/>
          </a:prstGeom>
          <a:solidFill>
            <a:srgbClr val="7A8EF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050" b="1" dirty="0">
                <a:solidFill>
                  <a:prstClr val="black"/>
                </a:solidFill>
              </a:rPr>
              <a:t>Otros Humedales, Cuerpos de Agua y Drenajes Dobles y Sencillo (ronda 30 m.)</a:t>
            </a:r>
          </a:p>
        </p:txBody>
      </p:sp>
      <p:sp>
        <p:nvSpPr>
          <p:cNvPr id="22" name="Redondear rectángulo de esquina del mismo lado 21"/>
          <p:cNvSpPr/>
          <p:nvPr/>
        </p:nvSpPr>
        <p:spPr>
          <a:xfrm rot="16200000">
            <a:off x="5278870" y="2834673"/>
            <a:ext cx="679270" cy="2112243"/>
          </a:xfrm>
          <a:prstGeom prst="round2SameRect">
            <a:avLst/>
          </a:prstGeom>
          <a:solidFill>
            <a:srgbClr val="00E6A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SINAP: Reservas forestales protectoras (Nacionales y regionales)</a:t>
            </a:r>
          </a:p>
        </p:txBody>
      </p:sp>
      <p:sp>
        <p:nvSpPr>
          <p:cNvPr id="23" name="Redondear rectángulo de esquina del mismo lado 22"/>
          <p:cNvSpPr/>
          <p:nvPr/>
        </p:nvSpPr>
        <p:spPr>
          <a:xfrm rot="16200000">
            <a:off x="5277416" y="3554043"/>
            <a:ext cx="682176" cy="2112243"/>
          </a:xfrm>
          <a:prstGeom prst="round2SameRect">
            <a:avLst/>
          </a:prstGeom>
          <a:solidFill>
            <a:srgbClr val="AA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050" b="1" dirty="0">
                <a:solidFill>
                  <a:prstClr val="black"/>
                </a:solidFill>
                <a:ea typeface="Tahoma" panose="020B0604030504040204" pitchFamily="34" charset="0"/>
                <a:cs typeface="Tahoma" panose="020B0604030504040204" pitchFamily="34" charset="0"/>
              </a:rPr>
              <a:t>Zonas de protección y desarrollo de recursos naturales y medio ambiente</a:t>
            </a:r>
          </a:p>
        </p:txBody>
      </p:sp>
      <p:sp>
        <p:nvSpPr>
          <p:cNvPr id="24" name="CuadroTexto 23"/>
          <p:cNvSpPr txBox="1"/>
          <p:nvPr/>
        </p:nvSpPr>
        <p:spPr>
          <a:xfrm>
            <a:off x="4562382" y="4987695"/>
            <a:ext cx="3362418" cy="1584556"/>
          </a:xfrm>
          <a:prstGeom prst="rect">
            <a:avLst/>
          </a:prstGeom>
          <a:solidFill>
            <a:schemeClr val="bg1"/>
          </a:solidFill>
          <a:ln w="3175" cmpd="sng">
            <a:solidFill>
              <a:schemeClr val="tx1"/>
            </a:solidFill>
          </a:ln>
        </p:spPr>
        <p:txBody>
          <a:bodyPr wrap="square" rtlCol="0">
            <a:spAutoFit/>
          </a:bodyPr>
          <a:lstStyle/>
          <a:p>
            <a:r>
              <a:rPr lang="es-CO" sz="600" dirty="0">
                <a:solidFill>
                  <a:prstClr val="black"/>
                </a:solidFill>
              </a:rPr>
              <a:t>Elaboró UPRA 2017, con base en UAEPNN Sistema de Parques Nacionales Naturales de Colombia, 2016, Parques Nacionales Naturales v2; RUNAP v5; 2015, RNSC v1; 2017, Propuesta de Nuevas Áreas de Parques Nacionales Naturales de Colombia en la Orinoquia: Sábanas y Humedales de Arauca, </a:t>
            </a:r>
            <a:r>
              <a:rPr lang="es-CO" sz="600" dirty="0" err="1">
                <a:solidFill>
                  <a:prstClr val="black"/>
                </a:solidFill>
              </a:rPr>
              <a:t>Cinaruco</a:t>
            </a:r>
            <a:r>
              <a:rPr lang="es-CO" sz="600" dirty="0">
                <a:solidFill>
                  <a:prstClr val="black"/>
                </a:solidFill>
              </a:rPr>
              <a:t>, Alto </a:t>
            </a:r>
            <a:r>
              <a:rPr lang="es-CO" sz="600" dirty="0" err="1">
                <a:solidFill>
                  <a:prstClr val="black"/>
                </a:solidFill>
              </a:rPr>
              <a:t>Manacacias</a:t>
            </a:r>
            <a:r>
              <a:rPr lang="es-CO" sz="600" dirty="0">
                <a:solidFill>
                  <a:prstClr val="black"/>
                </a:solidFill>
              </a:rPr>
              <a:t> y Selvas Transicionales de </a:t>
            </a:r>
            <a:r>
              <a:rPr lang="es-CO" sz="600" dirty="0" err="1">
                <a:solidFill>
                  <a:prstClr val="black"/>
                </a:solidFill>
              </a:rPr>
              <a:t>Cumaribo</a:t>
            </a:r>
            <a:r>
              <a:rPr lang="es-CO" sz="600" dirty="0">
                <a:solidFill>
                  <a:prstClr val="black"/>
                </a:solidFill>
              </a:rPr>
              <a:t>. MADS, 2015, Sitios RAMSAR; 2013-2014; Zonas de protección y desarrollo de recursos naturales y medio ambiente Resoluciones 1814 de 2015 y 1628 de 2015; Resolución 2090 del 19 de Diciembre de 2014, Delimitación Páramo de </a:t>
            </a:r>
            <a:r>
              <a:rPr lang="es-CO" sz="600" dirty="0" err="1">
                <a:solidFill>
                  <a:prstClr val="black"/>
                </a:solidFill>
              </a:rPr>
              <a:t>Santurbán</a:t>
            </a:r>
            <a:r>
              <a:rPr lang="es-CO" sz="600" dirty="0">
                <a:solidFill>
                  <a:prstClr val="black"/>
                </a:solidFill>
              </a:rPr>
              <a:t>; 2015 - 2017, Complejos de páramos delimitados a escala 1:25.000 y 1:100.000; Zonas de Reserva Forestal 2012 y Sustracciones a las reservas forestales definidas en la Ley 2da de 1959; 2015, Reserva de la Biosfera. IAVH, 2012, Páramos a escala 1:100.000. Ministerio de Cultura, 2014, Paisaje Cultural Cafetero. INCODER, 2015, Resguardos Indígenas, Comunidades Negras, Ley 70 de 1993. IGAC, 2014, Cartografía Básica. ICANH, 2015, parques arqueológicos: San Agustín, Tierra adentro, Alto de los Ídolos, Ciudad Perdida, Alto de Piedras, La </a:t>
            </a:r>
            <a:r>
              <a:rPr lang="es-CO" sz="600" dirty="0" err="1">
                <a:solidFill>
                  <a:prstClr val="black"/>
                </a:solidFill>
              </a:rPr>
              <a:t>Mojana</a:t>
            </a:r>
            <a:r>
              <a:rPr lang="es-CO" sz="600" dirty="0">
                <a:solidFill>
                  <a:prstClr val="black"/>
                </a:solidFill>
              </a:rPr>
              <a:t> (parque y potencial arqueológico). IDEAM, 2014, Mapa de Cobertura de la Tierra. Gobernación de San Andrés, 2003, POT Isla San Andrés. Aeronáutica Civil, 2015, Aeródromos.</a:t>
            </a:r>
          </a:p>
        </p:txBody>
      </p:sp>
      <p:pic>
        <p:nvPicPr>
          <p:cNvPr id="25"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0" y="1014340"/>
            <a:ext cx="3857625" cy="4902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589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dondear rectángulo de esquina del mismo lado 25"/>
          <p:cNvSpPr/>
          <p:nvPr/>
        </p:nvSpPr>
        <p:spPr>
          <a:xfrm rot="16200000">
            <a:off x="1437067" y="2641428"/>
            <a:ext cx="790556" cy="2394250"/>
          </a:xfrm>
          <a:prstGeom prst="round2SameRect">
            <a:avLst/>
          </a:prstGeom>
          <a:solidFill>
            <a:srgbClr val="B2B22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black"/>
                </a:solidFill>
              </a:rPr>
              <a:t>SINAP: Parques Naturales Regionales</a:t>
            </a:r>
          </a:p>
        </p:txBody>
      </p:sp>
      <p:sp>
        <p:nvSpPr>
          <p:cNvPr id="27" name="Redondear rectángulo de esquina del mismo lado 26"/>
          <p:cNvSpPr/>
          <p:nvPr/>
        </p:nvSpPr>
        <p:spPr>
          <a:xfrm rot="16200000">
            <a:off x="4517459" y="1795974"/>
            <a:ext cx="790555" cy="2394252"/>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200" b="1" dirty="0">
                <a:solidFill>
                  <a:prstClr val="white"/>
                </a:solidFill>
                <a:ea typeface="Tahoma" panose="020B0604030504040204" pitchFamily="34" charset="0"/>
                <a:cs typeface="Tahoma" panose="020B0604030504040204" pitchFamily="34" charset="0"/>
              </a:rPr>
              <a:t>Áreas Arqueológicas Protegidas (con declaratoria)</a:t>
            </a:r>
          </a:p>
        </p:txBody>
      </p:sp>
      <p:sp>
        <p:nvSpPr>
          <p:cNvPr id="28" name="Redondear rectángulo de esquina del mismo lado 27"/>
          <p:cNvSpPr/>
          <p:nvPr/>
        </p:nvSpPr>
        <p:spPr>
          <a:xfrm rot="16200000">
            <a:off x="1437070" y="1790031"/>
            <a:ext cx="790554" cy="2394251"/>
          </a:xfrm>
          <a:prstGeom prst="round2SameRect">
            <a:avLst/>
          </a:prstGeom>
          <a:solidFill>
            <a:srgbClr val="7BD17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black"/>
                </a:solidFill>
              </a:rPr>
              <a:t>SINAP: SPNN (PN, Reserva Natural, Área Natural única, SFF, Vía Parque)</a:t>
            </a:r>
          </a:p>
        </p:txBody>
      </p:sp>
      <p:sp>
        <p:nvSpPr>
          <p:cNvPr id="29" name="Redondear rectángulo de esquina del mismo lado 28"/>
          <p:cNvSpPr/>
          <p:nvPr/>
        </p:nvSpPr>
        <p:spPr>
          <a:xfrm rot="16200000">
            <a:off x="1437325" y="3511202"/>
            <a:ext cx="790040" cy="2394250"/>
          </a:xfrm>
          <a:prstGeom prst="round2SameRect">
            <a:avLst/>
          </a:prstGeom>
          <a:solidFill>
            <a:srgbClr val="90347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s-CO" sz="1200" b="1" dirty="0">
                <a:solidFill>
                  <a:prstClr val="white"/>
                </a:solidFill>
              </a:rPr>
              <a:t>Suelo Urbano</a:t>
            </a:r>
          </a:p>
        </p:txBody>
      </p:sp>
      <p:sp>
        <p:nvSpPr>
          <p:cNvPr id="30" name="Redondear rectángulo de esquina del mismo lado 29"/>
          <p:cNvSpPr/>
          <p:nvPr/>
        </p:nvSpPr>
        <p:spPr>
          <a:xfrm rot="16200000">
            <a:off x="4518249" y="2648158"/>
            <a:ext cx="788977" cy="2394254"/>
          </a:xfrm>
          <a:prstGeom prst="round2SameRect">
            <a:avLst/>
          </a:prstGeom>
          <a:solidFill>
            <a:srgbClr val="D090F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18000" tIns="10800" rIns="18000" bIns="10800" anchor="ctr"/>
          <a:lstStyle/>
          <a:p>
            <a:pPr algn="ctr"/>
            <a:r>
              <a:rPr lang="es-CO" sz="1200" b="1" dirty="0">
                <a:solidFill>
                  <a:prstClr val="black"/>
                </a:solidFill>
                <a:ea typeface="Tahoma" panose="020B0604030504040204" pitchFamily="34" charset="0"/>
                <a:cs typeface="Tahoma" panose="020B0604030504040204" pitchFamily="34" charset="0"/>
              </a:rPr>
              <a:t>Páramos </a:t>
            </a:r>
          </a:p>
        </p:txBody>
      </p:sp>
      <p:sp>
        <p:nvSpPr>
          <p:cNvPr id="32" name="CuadroTexto 13"/>
          <p:cNvSpPr txBox="1">
            <a:spLocks noChangeArrowheads="1"/>
          </p:cNvSpPr>
          <p:nvPr/>
        </p:nvSpPr>
        <p:spPr bwMode="auto">
          <a:xfrm>
            <a:off x="336425" y="1401391"/>
            <a:ext cx="607868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b="1" dirty="0">
                <a:solidFill>
                  <a:srgbClr val="008000"/>
                </a:solidFill>
                <a:latin typeface="Century Gothic" charset="0"/>
              </a:rPr>
              <a:t>Áreas de Exclusión para actividades agrícolas, pecuarias y forestales</a:t>
            </a:r>
          </a:p>
        </p:txBody>
      </p:sp>
      <p:pic>
        <p:nvPicPr>
          <p:cNvPr id="33" name="Imagen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947" y="995715"/>
            <a:ext cx="3857628" cy="4902820"/>
          </a:xfrm>
          <a:prstGeom prst="rect">
            <a:avLst/>
          </a:prstGeom>
          <a:ln>
            <a:noFill/>
          </a:ln>
          <a:effectLst>
            <a:outerShdw blurRad="292100" dist="139700" dir="2700000" algn="tl" rotWithShape="0">
              <a:srgbClr val="333333">
                <a:alpha val="65000"/>
              </a:srgbClr>
            </a:outerShdw>
          </a:effectLst>
        </p:spPr>
      </p:pic>
      <p:sp>
        <p:nvSpPr>
          <p:cNvPr id="10" name="CuadroTexto 9"/>
          <p:cNvSpPr txBox="1"/>
          <p:nvPr/>
        </p:nvSpPr>
        <p:spPr>
          <a:xfrm>
            <a:off x="3715610" y="4302192"/>
            <a:ext cx="3362418" cy="1584556"/>
          </a:xfrm>
          <a:prstGeom prst="rect">
            <a:avLst/>
          </a:prstGeom>
          <a:solidFill>
            <a:schemeClr val="bg1"/>
          </a:solidFill>
          <a:ln w="3175" cmpd="sng">
            <a:solidFill>
              <a:schemeClr val="tx1"/>
            </a:solidFill>
          </a:ln>
        </p:spPr>
        <p:txBody>
          <a:bodyPr wrap="square" rtlCol="0">
            <a:spAutoFit/>
          </a:bodyPr>
          <a:lstStyle/>
          <a:p>
            <a:r>
              <a:rPr lang="es-CO" sz="600" dirty="0">
                <a:solidFill>
                  <a:prstClr val="black"/>
                </a:solidFill>
              </a:rPr>
              <a:t>Elaboró UPRA 2017, con base en UAEPNN Sistema de Parques Nacionales Naturales de Colombia, 2016, Parques Nacionales Naturales v2; RUNAP v5; 2015, RNSC v1; 2017, Propuesta de Nuevas Áreas de Parques Nacionales Naturales de Colombia en la Orinoquia: Sábanas y Humedales de Arauca, </a:t>
            </a:r>
            <a:r>
              <a:rPr lang="es-CO" sz="600" dirty="0" err="1">
                <a:solidFill>
                  <a:prstClr val="black"/>
                </a:solidFill>
              </a:rPr>
              <a:t>Cinaruco</a:t>
            </a:r>
            <a:r>
              <a:rPr lang="es-CO" sz="600" dirty="0">
                <a:solidFill>
                  <a:prstClr val="black"/>
                </a:solidFill>
              </a:rPr>
              <a:t>, Alto </a:t>
            </a:r>
            <a:r>
              <a:rPr lang="es-CO" sz="600" dirty="0" err="1">
                <a:solidFill>
                  <a:prstClr val="black"/>
                </a:solidFill>
              </a:rPr>
              <a:t>Manacacias</a:t>
            </a:r>
            <a:r>
              <a:rPr lang="es-CO" sz="600" dirty="0">
                <a:solidFill>
                  <a:prstClr val="black"/>
                </a:solidFill>
              </a:rPr>
              <a:t> y Selvas Transicionales de </a:t>
            </a:r>
            <a:r>
              <a:rPr lang="es-CO" sz="600" dirty="0" err="1">
                <a:solidFill>
                  <a:prstClr val="black"/>
                </a:solidFill>
              </a:rPr>
              <a:t>Cumaribo</a:t>
            </a:r>
            <a:r>
              <a:rPr lang="es-CO" sz="600" dirty="0">
                <a:solidFill>
                  <a:prstClr val="black"/>
                </a:solidFill>
              </a:rPr>
              <a:t>. MADS, 2015, Sitios RAMSAR; 2013-2014; Zonas de protección y desarrollo de recursos naturales y medio ambiente Resoluciones 1814 de 2015 y 1628 de 2015; Resolución 2090 del 19 de Diciembre de 2014, Delimitación Páramo de </a:t>
            </a:r>
            <a:r>
              <a:rPr lang="es-CO" sz="600" dirty="0" err="1">
                <a:solidFill>
                  <a:prstClr val="black"/>
                </a:solidFill>
              </a:rPr>
              <a:t>Santurbán</a:t>
            </a:r>
            <a:r>
              <a:rPr lang="es-CO" sz="600" dirty="0">
                <a:solidFill>
                  <a:prstClr val="black"/>
                </a:solidFill>
              </a:rPr>
              <a:t>; 2015 - 2017, Complejos de páramos delimitados a escala 1:25.000 y 1:100.000; Zonas de Reserva Forestal 2012 y Sustracciones a las reservas forestales definidas en la Ley 2da de 1959; 2015, Reserva de la Biosfera. IAVH, 2012, Páramos a escala 1:100.000. Ministerio de Cultura, 2014, Paisaje Cultural Cafetero. INCODER, 2015, Resguardos Indígenas, Comunidades Negras, Ley 70 de 1993. IGAC, 2014, Cartografía Básica. ICANH, 2015, parques arqueológicos: San Agustín, Tierra adentro, Alto de los Ídolos, Ciudad Perdida, Alto de Piedras, La </a:t>
            </a:r>
            <a:r>
              <a:rPr lang="es-CO" sz="600" dirty="0" err="1">
                <a:solidFill>
                  <a:prstClr val="black"/>
                </a:solidFill>
              </a:rPr>
              <a:t>Mojana</a:t>
            </a:r>
            <a:r>
              <a:rPr lang="es-CO" sz="600" dirty="0">
                <a:solidFill>
                  <a:prstClr val="black"/>
                </a:solidFill>
              </a:rPr>
              <a:t> (parque y potencial arqueológico). IDEAM, 2014, Mapa de Cobertura de la Tierra. Gobernación de San Andrés, 2003, POT Isla San Andrés. Aeronáutica Civil, 2015, Aeródromos.</a:t>
            </a:r>
          </a:p>
        </p:txBody>
      </p:sp>
    </p:spTree>
    <p:extLst>
      <p:ext uri="{BB962C8B-B14F-4D97-AF65-F5344CB8AC3E}">
        <p14:creationId xmlns:p14="http://schemas.microsoft.com/office/powerpoint/2010/main" val="2115794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Procesamiento de Información (Ejercicio)</a:t>
            </a:r>
          </a:p>
        </p:txBody>
      </p:sp>
      <p:pic>
        <p:nvPicPr>
          <p:cNvPr id="2" name="Imagen 1"/>
          <p:cNvPicPr>
            <a:picLocks noChangeAspect="1"/>
          </p:cNvPicPr>
          <p:nvPr/>
        </p:nvPicPr>
        <p:blipFill>
          <a:blip r:embed="rId2"/>
          <a:stretch>
            <a:fillRect/>
          </a:stretch>
        </p:blipFill>
        <p:spPr>
          <a:xfrm>
            <a:off x="336425" y="2675600"/>
            <a:ext cx="2686050" cy="1943100"/>
          </a:xfrm>
          <a:prstGeom prst="rect">
            <a:avLst/>
          </a:prstGeom>
        </p:spPr>
      </p:pic>
      <p:sp>
        <p:nvSpPr>
          <p:cNvPr id="11" name="Rectángulo 10"/>
          <p:cNvSpPr/>
          <p:nvPr/>
        </p:nvSpPr>
        <p:spPr>
          <a:xfrm>
            <a:off x="3264024" y="3026330"/>
            <a:ext cx="4371975" cy="369332"/>
          </a:xfrm>
          <a:prstGeom prst="rect">
            <a:avLst/>
          </a:prstGeom>
        </p:spPr>
        <p:txBody>
          <a:bodyPr wrap="square">
            <a:spAutoFit/>
          </a:bodyPr>
          <a:lstStyle/>
          <a:p>
            <a:r>
              <a:rPr lang="es-CO" dirty="0">
                <a:solidFill>
                  <a:srgbClr val="FF0000"/>
                </a:solidFill>
              </a:rPr>
              <a:t>Capas Insumo</a:t>
            </a:r>
            <a:endParaRPr lang="es-CO" dirty="0">
              <a:solidFill>
                <a:prstClr val="black"/>
              </a:solidFill>
            </a:endParaRPr>
          </a:p>
        </p:txBody>
      </p:sp>
      <p:sp>
        <p:nvSpPr>
          <p:cNvPr id="3" name="Rectángulo 2"/>
          <p:cNvSpPr/>
          <p:nvPr/>
        </p:nvSpPr>
        <p:spPr>
          <a:xfrm>
            <a:off x="336425" y="2990850"/>
            <a:ext cx="2806825" cy="80962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sp>
        <p:nvSpPr>
          <p:cNvPr id="13" name="Rectángulo 12"/>
          <p:cNvSpPr/>
          <p:nvPr/>
        </p:nvSpPr>
        <p:spPr>
          <a:xfrm>
            <a:off x="676276" y="4457700"/>
            <a:ext cx="895350" cy="161000"/>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sp>
        <p:nvSpPr>
          <p:cNvPr id="14" name="Rectángulo 13"/>
          <p:cNvSpPr/>
          <p:nvPr/>
        </p:nvSpPr>
        <p:spPr>
          <a:xfrm>
            <a:off x="336425" y="3800475"/>
            <a:ext cx="2806825" cy="657225"/>
          </a:xfrm>
          <a:prstGeom prst="rect">
            <a:avLst/>
          </a:prstGeom>
          <a:noFill/>
          <a:ln w="1905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O">
              <a:solidFill>
                <a:prstClr val="black"/>
              </a:solidFill>
            </a:endParaRPr>
          </a:p>
        </p:txBody>
      </p:sp>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1947" y="944252"/>
            <a:ext cx="3857628" cy="4902820"/>
          </a:xfrm>
          <a:prstGeom prst="rect">
            <a:avLst/>
          </a:prstGeom>
          <a:ln>
            <a:noFill/>
          </a:ln>
          <a:effectLst>
            <a:outerShdw blurRad="292100" dist="139700" dir="2700000" algn="tl" rotWithShape="0">
              <a:srgbClr val="333333">
                <a:alpha val="65000"/>
              </a:srgbClr>
            </a:outerShdw>
          </a:effectLst>
        </p:spPr>
      </p:pic>
      <p:sp>
        <p:nvSpPr>
          <p:cNvPr id="16" name="Rectángulo 15"/>
          <p:cNvSpPr/>
          <p:nvPr/>
        </p:nvSpPr>
        <p:spPr>
          <a:xfrm>
            <a:off x="3255836" y="3759755"/>
            <a:ext cx="4371975" cy="369332"/>
          </a:xfrm>
          <a:prstGeom prst="rect">
            <a:avLst/>
          </a:prstGeom>
        </p:spPr>
        <p:txBody>
          <a:bodyPr wrap="square">
            <a:spAutoFit/>
          </a:bodyPr>
          <a:lstStyle/>
          <a:p>
            <a:r>
              <a:rPr lang="es-CO" dirty="0">
                <a:solidFill>
                  <a:srgbClr val="0070C0"/>
                </a:solidFill>
              </a:rPr>
              <a:t>Modelos de </a:t>
            </a:r>
            <a:r>
              <a:rPr lang="es-CO" dirty="0" err="1">
                <a:solidFill>
                  <a:srgbClr val="0070C0"/>
                </a:solidFill>
              </a:rPr>
              <a:t>Geoprocesamiento</a:t>
            </a:r>
            <a:endParaRPr lang="es-CO" dirty="0">
              <a:solidFill>
                <a:prstClr val="black"/>
              </a:solidFill>
            </a:endParaRPr>
          </a:p>
        </p:txBody>
      </p:sp>
    </p:spTree>
    <p:extLst>
      <p:ext uri="{BB962C8B-B14F-4D97-AF65-F5344CB8AC3E}">
        <p14:creationId xmlns:p14="http://schemas.microsoft.com/office/powerpoint/2010/main" val="3171529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Modelos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Optimizado (Buffer de Hidrología)</a:t>
            </a:r>
          </a:p>
        </p:txBody>
      </p:sp>
      <p:pic>
        <p:nvPicPr>
          <p:cNvPr id="3" name="Imagen 2"/>
          <p:cNvPicPr>
            <a:picLocks noChangeAspect="1"/>
          </p:cNvPicPr>
          <p:nvPr/>
        </p:nvPicPr>
        <p:blipFill>
          <a:blip r:embed="rId2"/>
          <a:stretch>
            <a:fillRect/>
          </a:stretch>
        </p:blipFill>
        <p:spPr>
          <a:xfrm>
            <a:off x="336425" y="2871787"/>
            <a:ext cx="11706225" cy="2714625"/>
          </a:xfrm>
          <a:prstGeom prst="rect">
            <a:avLst/>
          </a:prstGeom>
        </p:spPr>
      </p:pic>
      <p:sp>
        <p:nvSpPr>
          <p:cNvPr id="12" name="Rectángulo 11"/>
          <p:cNvSpPr/>
          <p:nvPr/>
        </p:nvSpPr>
        <p:spPr>
          <a:xfrm>
            <a:off x="8105775" y="1644147"/>
            <a:ext cx="5619750" cy="1815882"/>
          </a:xfrm>
          <a:prstGeom prst="rect">
            <a:avLst/>
          </a:prstGeom>
        </p:spPr>
        <p:txBody>
          <a:bodyPr wrap="square">
            <a:spAutoFit/>
          </a:bodyPr>
          <a:lstStyle/>
          <a:p>
            <a:endParaRPr lang="es-CO" sz="1400" dirty="0">
              <a:solidFill>
                <a:prstClr val="black"/>
              </a:solidFill>
            </a:endParaRPr>
          </a:p>
          <a:p>
            <a:pPr marL="285750" indent="-285750">
              <a:buFont typeface="Wingdings" panose="05000000000000000000" pitchFamily="2" charset="2"/>
              <a:buChar char="ü"/>
            </a:pPr>
            <a:r>
              <a:rPr lang="es-CO" sz="1400" dirty="0">
                <a:solidFill>
                  <a:prstClr val="black"/>
                </a:solidFill>
              </a:rPr>
              <a:t>Procesamiento en Memoria</a:t>
            </a:r>
          </a:p>
          <a:p>
            <a:pPr marL="285750" indent="-285750">
              <a:buFont typeface="Wingdings" panose="05000000000000000000" pitchFamily="2" charset="2"/>
              <a:buChar char="ü"/>
            </a:pPr>
            <a:r>
              <a:rPr lang="es-CO" sz="1400" dirty="0">
                <a:solidFill>
                  <a:prstClr val="black"/>
                </a:solidFill>
              </a:rPr>
              <a:t>Procesamiento a 64 bits</a:t>
            </a:r>
          </a:p>
          <a:p>
            <a:pPr marL="285750" indent="-285750">
              <a:buFont typeface="Wingdings" panose="05000000000000000000" pitchFamily="2" charset="2"/>
              <a:buChar char="ü"/>
            </a:pPr>
            <a:r>
              <a:rPr lang="es-CO" sz="1400" dirty="0">
                <a:solidFill>
                  <a:prstClr val="black"/>
                </a:solidFill>
              </a:rPr>
              <a:t>Múltiples procesos en paralelo</a:t>
            </a:r>
          </a:p>
          <a:p>
            <a:pPr marL="285750" indent="-285750">
              <a:buFont typeface="Wingdings" panose="05000000000000000000" pitchFamily="2" charset="2"/>
              <a:buChar char="ü"/>
            </a:pPr>
            <a:r>
              <a:rPr lang="es-CO" sz="1400" dirty="0">
                <a:solidFill>
                  <a:prstClr val="black"/>
                </a:solidFill>
              </a:rPr>
              <a:t>Expresiones de Python</a:t>
            </a:r>
          </a:p>
          <a:p>
            <a:pPr marL="285750" indent="-285750">
              <a:buFont typeface="Wingdings" panose="05000000000000000000" pitchFamily="2" charset="2"/>
              <a:buChar char="ü"/>
            </a:pPr>
            <a:r>
              <a:rPr lang="es-CO" sz="1400" dirty="0">
                <a:solidFill>
                  <a:prstClr val="black"/>
                </a:solidFill>
              </a:rPr>
              <a:t>Buenas Prácticas</a:t>
            </a:r>
          </a:p>
          <a:p>
            <a:pPr marL="285750" indent="-285750">
              <a:buFont typeface="Wingdings" panose="05000000000000000000" pitchFamily="2" charset="2"/>
              <a:buChar char="ü"/>
            </a:pPr>
            <a:r>
              <a:rPr lang="es-CO" sz="1400" dirty="0">
                <a:solidFill>
                  <a:prstClr val="black"/>
                </a:solidFill>
              </a:rPr>
              <a:t>Cursores</a:t>
            </a:r>
          </a:p>
          <a:p>
            <a:endParaRPr lang="es-CO" sz="1400" dirty="0">
              <a:solidFill>
                <a:prstClr val="black"/>
              </a:solidFill>
            </a:endParaRPr>
          </a:p>
        </p:txBody>
      </p:sp>
      <p:sp>
        <p:nvSpPr>
          <p:cNvPr id="13" name="Rectángulo 12"/>
          <p:cNvSpPr/>
          <p:nvPr/>
        </p:nvSpPr>
        <p:spPr>
          <a:xfrm>
            <a:off x="1181100" y="5404990"/>
            <a:ext cx="371475" cy="238125"/>
          </a:xfrm>
          <a:prstGeom prst="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0080"/>
              </a:solidFill>
            </a:endParaRPr>
          </a:p>
        </p:txBody>
      </p:sp>
      <p:sp>
        <p:nvSpPr>
          <p:cNvPr id="14" name="Rectángulo 13"/>
          <p:cNvSpPr/>
          <p:nvPr/>
        </p:nvSpPr>
        <p:spPr>
          <a:xfrm>
            <a:off x="1657350" y="5370163"/>
            <a:ext cx="3114675" cy="307777"/>
          </a:xfrm>
          <a:prstGeom prst="rect">
            <a:avLst/>
          </a:prstGeom>
        </p:spPr>
        <p:txBody>
          <a:bodyPr wrap="square">
            <a:spAutoFit/>
          </a:bodyPr>
          <a:lstStyle/>
          <a:p>
            <a:r>
              <a:rPr lang="es-CO" sz="1400" dirty="0">
                <a:solidFill>
                  <a:prstClr val="black"/>
                </a:solidFill>
              </a:rPr>
              <a:t>Proceso Optimizado</a:t>
            </a:r>
          </a:p>
        </p:txBody>
      </p:sp>
    </p:spTree>
    <p:extLst>
      <p:ext uri="{BB962C8B-B14F-4D97-AF65-F5344CB8AC3E}">
        <p14:creationId xmlns:p14="http://schemas.microsoft.com/office/powerpoint/2010/main" val="3197783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599760" y="1960647"/>
            <a:ext cx="6531428" cy="4154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s-CO" sz="2400" dirty="0">
                <a:latin typeface="Century Gothic" panose="020B0502020202020204" pitchFamily="34" charset="0"/>
              </a:rPr>
              <a:t>Orientar la política de </a:t>
            </a:r>
            <a:r>
              <a:rPr lang="es-CO" sz="2400" b="1" dirty="0">
                <a:latin typeface="Century Gothic" panose="020B0502020202020204" pitchFamily="34" charset="0"/>
              </a:rPr>
              <a:t>gestión del territorio para usos agropecuarios</a:t>
            </a:r>
            <a:r>
              <a:rPr lang="es-CO" sz="2400" dirty="0">
                <a:latin typeface="Century Gothic" panose="020B0502020202020204" pitchFamily="34" charset="0"/>
              </a:rPr>
              <a:t>. Para ello la UPRA planificará, producirá lineamientos, indicadores y criterios técnicos para la toma de decisiones sobre el </a:t>
            </a:r>
            <a:r>
              <a:rPr lang="es-CO" sz="2400" b="1" dirty="0">
                <a:latin typeface="Century Gothic" panose="020B0502020202020204" pitchFamily="34" charset="0"/>
              </a:rPr>
              <a:t>ordenamiento social a la propiedad de la tierra rural, el uso eficiente del suelo para fines agropecuarios, la adecuación de tierras, el mercado de tierras rurales y el seguimiento y evaluación de las políticas públicas</a:t>
            </a:r>
            <a:r>
              <a:rPr lang="es-ES" sz="2400" dirty="0">
                <a:latin typeface="Century Gothic" panose="020B0502020202020204" pitchFamily="34" charset="0"/>
              </a:rPr>
              <a:t>.</a:t>
            </a:r>
            <a:endParaRPr lang="es-CO" altLang="es-CO" sz="2400" dirty="0">
              <a:latin typeface="Century Gothic"/>
              <a:cs typeface="Century Gothic"/>
            </a:endParaRPr>
          </a:p>
        </p:txBody>
      </p:sp>
      <p:sp>
        <p:nvSpPr>
          <p:cNvPr id="7" name="Rectángulo 6"/>
          <p:cNvSpPr/>
          <p:nvPr/>
        </p:nvSpPr>
        <p:spPr>
          <a:xfrm>
            <a:off x="596154" y="1402094"/>
            <a:ext cx="6531776" cy="584776"/>
          </a:xfrm>
          <a:prstGeom prst="rect">
            <a:avLst/>
          </a:prstGeom>
        </p:spPr>
        <p:txBody>
          <a:bodyPr wrap="square">
            <a:spAutoFit/>
          </a:bodyPr>
          <a:lstStyle/>
          <a:p>
            <a:pPr algn="ctr">
              <a:spcBef>
                <a:spcPct val="0"/>
              </a:spcBef>
              <a:buNone/>
            </a:pPr>
            <a:r>
              <a:rPr lang="es-CO" sz="3200" b="1" dirty="0">
                <a:solidFill>
                  <a:srgbClr val="008000"/>
                </a:solidFill>
                <a:latin typeface="Century Gothic" charset="0"/>
                <a:ea typeface="MS PGothic" charset="0"/>
                <a:cs typeface="MS PGothic" charset="0"/>
              </a:rPr>
              <a:t>Objeto de la UPRA</a:t>
            </a:r>
          </a:p>
        </p:txBody>
      </p:sp>
      <p:sp>
        <p:nvSpPr>
          <p:cNvPr id="8" name="Rectángulo 7"/>
          <p:cNvSpPr/>
          <p:nvPr/>
        </p:nvSpPr>
        <p:spPr>
          <a:xfrm>
            <a:off x="101339" y="5861370"/>
            <a:ext cx="3078087" cy="369332"/>
          </a:xfrm>
          <a:prstGeom prst="rect">
            <a:avLst/>
          </a:prstGeom>
        </p:spPr>
        <p:txBody>
          <a:bodyPr wrap="none">
            <a:spAutoFit/>
          </a:bodyPr>
          <a:lstStyle/>
          <a:p>
            <a:pPr algn="just">
              <a:buNone/>
            </a:pPr>
            <a:r>
              <a:rPr lang="es-CO" altLang="es-CO" dirty="0">
                <a:solidFill>
                  <a:schemeClr val="tx1">
                    <a:lumMod val="85000"/>
                    <a:lumOff val="15000"/>
                  </a:schemeClr>
                </a:solidFill>
                <a:latin typeface="Century Gothic"/>
                <a:cs typeface="Century Gothic"/>
              </a:rPr>
              <a:t>Decreto Ley 4145 de 2011</a:t>
            </a:r>
            <a:endParaRPr lang="es-ES_tradnl" dirty="0">
              <a:solidFill>
                <a:schemeClr val="tx1">
                  <a:lumMod val="85000"/>
                  <a:lumOff val="15000"/>
                </a:schemeClr>
              </a:solidFill>
              <a:latin typeface="Century Gothic"/>
              <a:cs typeface="Century Gothic"/>
            </a:endParaRPr>
          </a:p>
        </p:txBody>
      </p:sp>
      <p:pic>
        <p:nvPicPr>
          <p:cNvPr id="9" name="Imagen 8"/>
          <p:cNvPicPr>
            <a:picLocks noChangeAspect="1"/>
          </p:cNvPicPr>
          <p:nvPr/>
        </p:nvPicPr>
        <p:blipFill rotWithShape="1">
          <a:blip r:embed="rId2"/>
          <a:srcRect l="36764" t="14618" r="35347" b="8039"/>
          <a:stretch/>
        </p:blipFill>
        <p:spPr>
          <a:xfrm>
            <a:off x="7775837" y="0"/>
            <a:ext cx="4416163" cy="688921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8153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Modelos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Optimizado (Restricciones y Condicionantes)</a:t>
            </a:r>
          </a:p>
        </p:txBody>
      </p:sp>
      <p:pic>
        <p:nvPicPr>
          <p:cNvPr id="2" name="Imagen 1"/>
          <p:cNvPicPr>
            <a:picLocks noChangeAspect="1"/>
          </p:cNvPicPr>
          <p:nvPr/>
        </p:nvPicPr>
        <p:blipFill rotWithShape="1">
          <a:blip r:embed="rId2"/>
          <a:srcRect l="140"/>
          <a:stretch/>
        </p:blipFill>
        <p:spPr>
          <a:xfrm>
            <a:off x="350731" y="2738437"/>
            <a:ext cx="11442575" cy="2886075"/>
          </a:xfrm>
          <a:prstGeom prst="rect">
            <a:avLst/>
          </a:prstGeom>
        </p:spPr>
      </p:pic>
      <p:sp>
        <p:nvSpPr>
          <p:cNvPr id="4" name="Rectángulo 3"/>
          <p:cNvSpPr/>
          <p:nvPr/>
        </p:nvSpPr>
        <p:spPr>
          <a:xfrm>
            <a:off x="7000875" y="1167897"/>
            <a:ext cx="3114675" cy="1815882"/>
          </a:xfrm>
          <a:prstGeom prst="rect">
            <a:avLst/>
          </a:prstGeom>
        </p:spPr>
        <p:txBody>
          <a:bodyPr wrap="square">
            <a:spAutoFit/>
          </a:bodyPr>
          <a:lstStyle/>
          <a:p>
            <a:endParaRPr lang="es-CO" sz="1400" dirty="0">
              <a:solidFill>
                <a:prstClr val="black"/>
              </a:solidFill>
            </a:endParaRPr>
          </a:p>
          <a:p>
            <a:pPr marL="285750" indent="-285750">
              <a:buFont typeface="Wingdings" panose="05000000000000000000" pitchFamily="2" charset="2"/>
              <a:buChar char="ü"/>
            </a:pPr>
            <a:r>
              <a:rPr lang="es-CO" sz="1400" dirty="0">
                <a:solidFill>
                  <a:prstClr val="black"/>
                </a:solidFill>
              </a:rPr>
              <a:t>Procesamiento en Memoria</a:t>
            </a:r>
          </a:p>
          <a:p>
            <a:pPr marL="285750" indent="-285750">
              <a:buFont typeface="Wingdings" panose="05000000000000000000" pitchFamily="2" charset="2"/>
              <a:buChar char="ü"/>
            </a:pPr>
            <a:r>
              <a:rPr lang="es-CO" sz="1400" dirty="0">
                <a:solidFill>
                  <a:prstClr val="black"/>
                </a:solidFill>
              </a:rPr>
              <a:t>Procesamiento a 64 bits</a:t>
            </a:r>
          </a:p>
          <a:p>
            <a:pPr marL="285750" indent="-285750">
              <a:buFont typeface="Wingdings" panose="05000000000000000000" pitchFamily="2" charset="2"/>
              <a:buChar char="ü"/>
            </a:pPr>
            <a:r>
              <a:rPr lang="es-CO" sz="1400" dirty="0">
                <a:solidFill>
                  <a:prstClr val="black"/>
                </a:solidFill>
              </a:rPr>
              <a:t>Multiprocesamiento</a:t>
            </a:r>
          </a:p>
          <a:p>
            <a:pPr marL="285750" indent="-285750">
              <a:buFont typeface="Wingdings" panose="05000000000000000000" pitchFamily="2" charset="2"/>
              <a:buChar char="ü"/>
            </a:pPr>
            <a:r>
              <a:rPr lang="es-CO" sz="1400" dirty="0">
                <a:solidFill>
                  <a:prstClr val="black"/>
                </a:solidFill>
              </a:rPr>
              <a:t>Expresiones de Consola</a:t>
            </a:r>
          </a:p>
          <a:p>
            <a:pPr marL="285750" indent="-285750">
              <a:buFont typeface="Wingdings" panose="05000000000000000000" pitchFamily="2" charset="2"/>
              <a:buChar char="ü"/>
            </a:pPr>
            <a:r>
              <a:rPr lang="es-CO" sz="1400" dirty="0">
                <a:solidFill>
                  <a:prstClr val="black"/>
                </a:solidFill>
              </a:rPr>
              <a:t>Buenas Prácticas</a:t>
            </a:r>
          </a:p>
          <a:p>
            <a:pPr marL="285750" indent="-285750">
              <a:buFont typeface="Wingdings" panose="05000000000000000000" pitchFamily="2" charset="2"/>
              <a:buChar char="ü"/>
            </a:pPr>
            <a:r>
              <a:rPr lang="es-CO" sz="1400" dirty="0">
                <a:solidFill>
                  <a:prstClr val="black"/>
                </a:solidFill>
              </a:rPr>
              <a:t>Cursores</a:t>
            </a:r>
          </a:p>
          <a:p>
            <a:endParaRPr lang="es-CO" sz="1400" dirty="0">
              <a:solidFill>
                <a:prstClr val="black"/>
              </a:solidFill>
            </a:endParaRPr>
          </a:p>
        </p:txBody>
      </p:sp>
      <p:sp>
        <p:nvSpPr>
          <p:cNvPr id="3" name="Rectángulo 2"/>
          <p:cNvSpPr/>
          <p:nvPr/>
        </p:nvSpPr>
        <p:spPr>
          <a:xfrm>
            <a:off x="1181100" y="5404990"/>
            <a:ext cx="371475" cy="238125"/>
          </a:xfrm>
          <a:prstGeom prst="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0080"/>
              </a:solidFill>
            </a:endParaRPr>
          </a:p>
        </p:txBody>
      </p:sp>
      <p:sp>
        <p:nvSpPr>
          <p:cNvPr id="6" name="Rectángulo 5"/>
          <p:cNvSpPr/>
          <p:nvPr/>
        </p:nvSpPr>
        <p:spPr>
          <a:xfrm>
            <a:off x="1657350" y="5370163"/>
            <a:ext cx="3114675" cy="307777"/>
          </a:xfrm>
          <a:prstGeom prst="rect">
            <a:avLst/>
          </a:prstGeom>
        </p:spPr>
        <p:txBody>
          <a:bodyPr wrap="square">
            <a:spAutoFit/>
          </a:bodyPr>
          <a:lstStyle/>
          <a:p>
            <a:r>
              <a:rPr lang="es-CO" sz="1400" dirty="0">
                <a:solidFill>
                  <a:prstClr val="black"/>
                </a:solidFill>
              </a:rPr>
              <a:t>Proceso Optimizado</a:t>
            </a:r>
          </a:p>
        </p:txBody>
      </p:sp>
    </p:spTree>
    <p:extLst>
      <p:ext uri="{BB962C8B-B14F-4D97-AF65-F5344CB8AC3E}">
        <p14:creationId xmlns:p14="http://schemas.microsoft.com/office/powerpoint/2010/main" val="174802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13"/>
          <p:cNvSpPr txBox="1">
            <a:spLocks noChangeArrowheads="1"/>
          </p:cNvSpPr>
          <p:nvPr/>
        </p:nvSpPr>
        <p:spPr bwMode="auto">
          <a:xfrm>
            <a:off x="336425" y="1401391"/>
            <a:ext cx="607868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008000"/>
                </a:solidFill>
                <a:latin typeface="Century Gothic" charset="0"/>
              </a:rPr>
              <a:t>Modelo de </a:t>
            </a:r>
            <a:r>
              <a:rPr lang="es-CO" sz="2800" b="1" dirty="0" err="1">
                <a:solidFill>
                  <a:srgbClr val="008000"/>
                </a:solidFill>
                <a:latin typeface="Century Gothic" charset="0"/>
              </a:rPr>
              <a:t>Geoprocesamiento</a:t>
            </a:r>
            <a:r>
              <a:rPr lang="es-CO" sz="2800" b="1" dirty="0">
                <a:solidFill>
                  <a:srgbClr val="008000"/>
                </a:solidFill>
                <a:latin typeface="Century Gothic" charset="0"/>
              </a:rPr>
              <a:t> </a:t>
            </a:r>
          </a:p>
          <a:p>
            <a:pPr algn="ctr"/>
            <a:r>
              <a:rPr lang="es-CO" sz="2800" b="1" dirty="0">
                <a:solidFill>
                  <a:srgbClr val="008000"/>
                </a:solidFill>
                <a:latin typeface="Century Gothic" charset="0"/>
              </a:rPr>
              <a:t>(Caso de Éxito)</a:t>
            </a:r>
          </a:p>
        </p:txBody>
      </p:sp>
      <p:pic>
        <p:nvPicPr>
          <p:cNvPr id="3" name="Imagen 2"/>
          <p:cNvPicPr>
            <a:picLocks noChangeAspect="1"/>
          </p:cNvPicPr>
          <p:nvPr/>
        </p:nvPicPr>
        <p:blipFill>
          <a:blip r:embed="rId2"/>
          <a:stretch>
            <a:fillRect/>
          </a:stretch>
        </p:blipFill>
        <p:spPr>
          <a:xfrm>
            <a:off x="8229602" y="2528560"/>
            <a:ext cx="3097480" cy="3273892"/>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rotWithShape="1">
          <a:blip r:embed="rId3"/>
          <a:srcRect l="727"/>
          <a:stretch/>
        </p:blipFill>
        <p:spPr>
          <a:xfrm>
            <a:off x="0" y="2528560"/>
            <a:ext cx="3092205" cy="3275310"/>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stretch>
            <a:fillRect/>
          </a:stretch>
        </p:blipFill>
        <p:spPr>
          <a:xfrm>
            <a:off x="3695700" y="4733188"/>
            <a:ext cx="3997455" cy="720613"/>
          </a:xfrm>
          <a:prstGeom prst="rect">
            <a:avLst/>
          </a:prstGeom>
        </p:spPr>
      </p:pic>
      <p:pic>
        <p:nvPicPr>
          <p:cNvPr id="8" name="Imagen 7"/>
          <p:cNvPicPr>
            <a:picLocks noChangeAspect="1"/>
          </p:cNvPicPr>
          <p:nvPr/>
        </p:nvPicPr>
        <p:blipFill>
          <a:blip r:embed="rId5"/>
          <a:stretch>
            <a:fillRect/>
          </a:stretch>
        </p:blipFill>
        <p:spPr>
          <a:xfrm>
            <a:off x="4771511" y="3153115"/>
            <a:ext cx="2056048" cy="770367"/>
          </a:xfrm>
          <a:prstGeom prst="rect">
            <a:avLst/>
          </a:prstGeom>
        </p:spPr>
      </p:pic>
      <p:sp>
        <p:nvSpPr>
          <p:cNvPr id="9" name="Flecha derecha 8"/>
          <p:cNvSpPr/>
          <p:nvPr/>
        </p:nvSpPr>
        <p:spPr>
          <a:xfrm>
            <a:off x="3985728" y="3304017"/>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3" name="Flecha derecha 12"/>
          <p:cNvSpPr/>
          <p:nvPr/>
        </p:nvSpPr>
        <p:spPr>
          <a:xfrm>
            <a:off x="7204127" y="3311337"/>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4" name="Flecha derecha 13"/>
          <p:cNvSpPr/>
          <p:nvPr/>
        </p:nvSpPr>
        <p:spPr>
          <a:xfrm>
            <a:off x="3210375" y="4941094"/>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5" name="Flecha derecha 14"/>
          <p:cNvSpPr/>
          <p:nvPr/>
        </p:nvSpPr>
        <p:spPr>
          <a:xfrm>
            <a:off x="7762212" y="4941094"/>
            <a:ext cx="39833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6" name="Rectángulo 15"/>
          <p:cNvSpPr/>
          <p:nvPr/>
        </p:nvSpPr>
        <p:spPr>
          <a:xfrm>
            <a:off x="3726878" y="2528560"/>
            <a:ext cx="4371975" cy="369332"/>
          </a:xfrm>
          <a:prstGeom prst="rect">
            <a:avLst/>
          </a:prstGeom>
        </p:spPr>
        <p:txBody>
          <a:bodyPr wrap="square">
            <a:spAutoFit/>
          </a:bodyPr>
          <a:lstStyle/>
          <a:p>
            <a:r>
              <a:rPr lang="es-CO" dirty="0">
                <a:solidFill>
                  <a:srgbClr val="FF0000"/>
                </a:solidFill>
              </a:rPr>
              <a:t>Procedimiento Normal (23 horas)</a:t>
            </a:r>
          </a:p>
        </p:txBody>
      </p:sp>
      <p:sp>
        <p:nvSpPr>
          <p:cNvPr id="17" name="Rectángulo 16"/>
          <p:cNvSpPr/>
          <p:nvPr/>
        </p:nvSpPr>
        <p:spPr>
          <a:xfrm>
            <a:off x="3438525" y="4327062"/>
            <a:ext cx="4722020" cy="369332"/>
          </a:xfrm>
          <a:prstGeom prst="rect">
            <a:avLst/>
          </a:prstGeom>
        </p:spPr>
        <p:txBody>
          <a:bodyPr wrap="square">
            <a:spAutoFit/>
          </a:bodyPr>
          <a:lstStyle/>
          <a:p>
            <a:r>
              <a:rPr lang="es-CO" dirty="0">
                <a:solidFill>
                  <a:srgbClr val="00B050"/>
                </a:solidFill>
              </a:rPr>
              <a:t>Procedimiento Optimizado (10 Minutos)</a:t>
            </a:r>
          </a:p>
        </p:txBody>
      </p:sp>
    </p:spTree>
    <p:extLst>
      <p:ext uri="{BB962C8B-B14F-4D97-AF65-F5344CB8AC3E}">
        <p14:creationId xmlns:p14="http://schemas.microsoft.com/office/powerpoint/2010/main" val="1916939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txBox="1">
            <a:spLocks/>
          </p:cNvSpPr>
          <p:nvPr/>
        </p:nvSpPr>
        <p:spPr>
          <a:xfrm>
            <a:off x="3649512" y="335871"/>
            <a:ext cx="5085184" cy="699554"/>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FÍSICO</a:t>
            </a:r>
            <a:endParaRPr lang="es-CO" b="1" dirty="0">
              <a:solidFill>
                <a:schemeClr val="bg1"/>
              </a:solidFill>
              <a:latin typeface="Century Gothic" pitchFamily="34" charset="0"/>
            </a:endParaRPr>
          </a:p>
        </p:txBody>
      </p:sp>
      <p:graphicFrame>
        <p:nvGraphicFramePr>
          <p:cNvPr id="4" name="Diagrama 3"/>
          <p:cNvGraphicFramePr/>
          <p:nvPr>
            <p:extLst/>
          </p:nvPr>
        </p:nvGraphicFramePr>
        <p:xfrm>
          <a:off x="538235" y="580204"/>
          <a:ext cx="11416200" cy="6719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65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24EC840F-1FEF-4BDB-854A-D2DCF03BEC5B}"/>
              </a:ext>
            </a:extLst>
          </p:cNvPr>
          <p:cNvSpPr/>
          <p:nvPr/>
        </p:nvSpPr>
        <p:spPr>
          <a:xfrm>
            <a:off x="217007" y="182880"/>
            <a:ext cx="11917494" cy="65076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cxnSp>
        <p:nvCxnSpPr>
          <p:cNvPr id="171" name="Conector angular 170"/>
          <p:cNvCxnSpPr>
            <a:cxnSpLocks/>
          </p:cNvCxnSpPr>
          <p:nvPr/>
        </p:nvCxnSpPr>
        <p:spPr>
          <a:xfrm>
            <a:off x="1067005" y="2286068"/>
            <a:ext cx="6938523" cy="1923182"/>
          </a:xfrm>
          <a:prstGeom prst="bentConnector3">
            <a:avLst>
              <a:gd name="adj1" fmla="val 50000"/>
            </a:avLst>
          </a:prstGeom>
          <a:ln>
            <a:solidFill>
              <a:schemeClr val="tx1"/>
            </a:solidFill>
            <a:headEnd type="none" w="med" len="med"/>
            <a:tailEnd type="triangl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cxnSp>
        <p:nvCxnSpPr>
          <p:cNvPr id="62" name="Conector angular 61"/>
          <p:cNvCxnSpPr>
            <a:cxnSpLocks/>
          </p:cNvCxnSpPr>
          <p:nvPr/>
        </p:nvCxnSpPr>
        <p:spPr>
          <a:xfrm flipV="1">
            <a:off x="2004117" y="4208916"/>
            <a:ext cx="5060885" cy="1565200"/>
          </a:xfrm>
          <a:prstGeom prst="bentConnector3">
            <a:avLst>
              <a:gd name="adj1" fmla="val 50000"/>
            </a:avLst>
          </a:prstGeom>
          <a:ln>
            <a:solidFill>
              <a:schemeClr val="tx1"/>
            </a:solidFill>
            <a:headEnd type="none" w="med" len="med"/>
            <a:tailEnd type="triangl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sp>
        <p:nvSpPr>
          <p:cNvPr id="13" name="CuadroTexto 12"/>
          <p:cNvSpPr txBox="1"/>
          <p:nvPr/>
        </p:nvSpPr>
        <p:spPr>
          <a:xfrm>
            <a:off x="764729" y="960064"/>
            <a:ext cx="1500303" cy="200055"/>
          </a:xfrm>
          <a:prstGeom prst="rect">
            <a:avLst/>
          </a:prstGeom>
          <a:noFill/>
        </p:spPr>
        <p:txBody>
          <a:bodyPr wrap="square" rtlCol="0">
            <a:spAutoFit/>
          </a:bodyPr>
          <a:lstStyle/>
          <a:p>
            <a:pPr algn="ctr"/>
            <a:r>
              <a:rPr lang="es-CO" sz="700" b="1" dirty="0">
                <a:solidFill>
                  <a:prstClr val="black"/>
                </a:solidFill>
              </a:rPr>
              <a:t>Capacidad laboreo</a:t>
            </a:r>
          </a:p>
        </p:txBody>
      </p:sp>
      <p:sp>
        <p:nvSpPr>
          <p:cNvPr id="41" name="CuadroTexto 40"/>
          <p:cNvSpPr txBox="1"/>
          <p:nvPr/>
        </p:nvSpPr>
        <p:spPr>
          <a:xfrm>
            <a:off x="2083200" y="964493"/>
            <a:ext cx="1656777" cy="200055"/>
          </a:xfrm>
          <a:prstGeom prst="rect">
            <a:avLst/>
          </a:prstGeom>
          <a:noFill/>
        </p:spPr>
        <p:txBody>
          <a:bodyPr wrap="square" rtlCol="0">
            <a:spAutoFit/>
          </a:bodyPr>
          <a:lstStyle/>
          <a:p>
            <a:pPr algn="ctr"/>
            <a:r>
              <a:rPr lang="es-CO" sz="700" b="1" dirty="0">
                <a:solidFill>
                  <a:prstClr val="black"/>
                </a:solidFill>
              </a:rPr>
              <a:t>Condiciones Climáticas  </a:t>
            </a:r>
          </a:p>
        </p:txBody>
      </p:sp>
      <p:sp>
        <p:nvSpPr>
          <p:cNvPr id="42" name="CuadroTexto 41"/>
          <p:cNvSpPr txBox="1"/>
          <p:nvPr/>
        </p:nvSpPr>
        <p:spPr>
          <a:xfrm>
            <a:off x="3429760" y="948498"/>
            <a:ext cx="1765287" cy="200055"/>
          </a:xfrm>
          <a:prstGeom prst="rect">
            <a:avLst/>
          </a:prstGeom>
          <a:noFill/>
        </p:spPr>
        <p:txBody>
          <a:bodyPr wrap="square" rtlCol="0">
            <a:spAutoFit/>
          </a:bodyPr>
          <a:lstStyle/>
          <a:p>
            <a:pPr algn="ctr"/>
            <a:r>
              <a:rPr lang="es-CO" sz="700" b="1" dirty="0">
                <a:solidFill>
                  <a:prstClr val="black"/>
                </a:solidFill>
              </a:rPr>
              <a:t>Condiciones enraizamiento  </a:t>
            </a:r>
          </a:p>
        </p:txBody>
      </p:sp>
      <p:sp>
        <p:nvSpPr>
          <p:cNvPr id="43" name="CuadroTexto 42"/>
          <p:cNvSpPr txBox="1"/>
          <p:nvPr/>
        </p:nvSpPr>
        <p:spPr>
          <a:xfrm>
            <a:off x="964142" y="6252613"/>
            <a:ext cx="1224450" cy="200055"/>
          </a:xfrm>
          <a:prstGeom prst="rect">
            <a:avLst/>
          </a:prstGeom>
          <a:noFill/>
        </p:spPr>
        <p:txBody>
          <a:bodyPr wrap="square" rtlCol="0">
            <a:spAutoFit/>
          </a:bodyPr>
          <a:lstStyle/>
          <a:p>
            <a:pPr algn="ctr"/>
            <a:r>
              <a:rPr lang="es-CO" sz="700" b="1" dirty="0">
                <a:solidFill>
                  <a:prstClr val="black"/>
                </a:solidFill>
              </a:rPr>
              <a:t>Conservación suelos </a:t>
            </a:r>
          </a:p>
        </p:txBody>
      </p:sp>
      <p:sp>
        <p:nvSpPr>
          <p:cNvPr id="44" name="CuadroTexto 43"/>
          <p:cNvSpPr txBox="1"/>
          <p:nvPr/>
        </p:nvSpPr>
        <p:spPr>
          <a:xfrm>
            <a:off x="3775607" y="6298549"/>
            <a:ext cx="1331381" cy="200055"/>
          </a:xfrm>
          <a:prstGeom prst="rect">
            <a:avLst/>
          </a:prstGeom>
          <a:noFill/>
        </p:spPr>
        <p:txBody>
          <a:bodyPr wrap="square" rtlCol="0">
            <a:spAutoFit/>
          </a:bodyPr>
          <a:lstStyle/>
          <a:p>
            <a:pPr algn="ctr"/>
            <a:r>
              <a:rPr lang="es-CO" sz="700" b="1" dirty="0">
                <a:solidFill>
                  <a:prstClr val="black"/>
                </a:solidFill>
              </a:rPr>
              <a:t>Disponibilidad humedad</a:t>
            </a:r>
          </a:p>
        </p:txBody>
      </p:sp>
      <p:sp>
        <p:nvSpPr>
          <p:cNvPr id="45" name="CuadroTexto 44"/>
          <p:cNvSpPr txBox="1"/>
          <p:nvPr/>
        </p:nvSpPr>
        <p:spPr>
          <a:xfrm>
            <a:off x="2263988" y="6252612"/>
            <a:ext cx="1573366" cy="200055"/>
          </a:xfrm>
          <a:prstGeom prst="rect">
            <a:avLst/>
          </a:prstGeom>
          <a:noFill/>
        </p:spPr>
        <p:txBody>
          <a:bodyPr wrap="square" rtlCol="0">
            <a:spAutoFit/>
          </a:bodyPr>
          <a:lstStyle/>
          <a:p>
            <a:pPr algn="ctr"/>
            <a:r>
              <a:rPr lang="es-CO" sz="700" b="1" dirty="0">
                <a:solidFill>
                  <a:prstClr val="black"/>
                </a:solidFill>
              </a:rPr>
              <a:t>Disponibilidad Nutrientes</a:t>
            </a:r>
          </a:p>
        </p:txBody>
      </p:sp>
      <p:sp>
        <p:nvSpPr>
          <p:cNvPr id="46" name="CuadroTexto 45"/>
          <p:cNvSpPr txBox="1"/>
          <p:nvPr/>
        </p:nvSpPr>
        <p:spPr>
          <a:xfrm>
            <a:off x="2074852" y="4210436"/>
            <a:ext cx="1871184" cy="200055"/>
          </a:xfrm>
          <a:prstGeom prst="rect">
            <a:avLst/>
          </a:prstGeom>
          <a:noFill/>
        </p:spPr>
        <p:txBody>
          <a:bodyPr wrap="square" rtlCol="0">
            <a:spAutoFit/>
          </a:bodyPr>
          <a:lstStyle/>
          <a:p>
            <a:pPr algn="ctr"/>
            <a:r>
              <a:rPr lang="es-CO" sz="700" b="1" dirty="0">
                <a:solidFill>
                  <a:prstClr val="black"/>
                </a:solidFill>
              </a:rPr>
              <a:t>Disponibilidad oxigeno </a:t>
            </a:r>
          </a:p>
        </p:txBody>
      </p:sp>
      <p:sp>
        <p:nvSpPr>
          <p:cNvPr id="47" name="CuadroTexto 46"/>
          <p:cNvSpPr txBox="1"/>
          <p:nvPr/>
        </p:nvSpPr>
        <p:spPr>
          <a:xfrm>
            <a:off x="3562854" y="4189997"/>
            <a:ext cx="1551787" cy="200055"/>
          </a:xfrm>
          <a:prstGeom prst="rect">
            <a:avLst/>
          </a:prstGeom>
          <a:noFill/>
        </p:spPr>
        <p:txBody>
          <a:bodyPr wrap="square" rtlCol="0">
            <a:spAutoFit/>
          </a:bodyPr>
          <a:lstStyle/>
          <a:p>
            <a:pPr algn="ctr"/>
            <a:r>
              <a:rPr lang="es-CO" sz="700" b="1" dirty="0">
                <a:solidFill>
                  <a:prstClr val="black"/>
                </a:solidFill>
              </a:rPr>
              <a:t>Riesgo fitosanitario</a:t>
            </a:r>
          </a:p>
        </p:txBody>
      </p:sp>
      <p:sp>
        <p:nvSpPr>
          <p:cNvPr id="48" name="CuadroTexto 47"/>
          <p:cNvSpPr txBox="1"/>
          <p:nvPr/>
        </p:nvSpPr>
        <p:spPr>
          <a:xfrm>
            <a:off x="964142" y="4192083"/>
            <a:ext cx="1289200" cy="200055"/>
          </a:xfrm>
          <a:prstGeom prst="rect">
            <a:avLst/>
          </a:prstGeom>
          <a:noFill/>
        </p:spPr>
        <p:txBody>
          <a:bodyPr wrap="square" rtlCol="0">
            <a:spAutoFit/>
          </a:bodyPr>
          <a:lstStyle/>
          <a:p>
            <a:pPr algn="ctr"/>
            <a:r>
              <a:rPr lang="es-CO" sz="700" b="1" dirty="0">
                <a:solidFill>
                  <a:prstClr val="black"/>
                </a:solidFill>
              </a:rPr>
              <a:t>Toxicidad suelos </a:t>
            </a:r>
          </a:p>
        </p:txBody>
      </p:sp>
      <p:cxnSp>
        <p:nvCxnSpPr>
          <p:cNvPr id="178" name="Conector recto 177"/>
          <p:cNvCxnSpPr/>
          <p:nvPr/>
        </p:nvCxnSpPr>
        <p:spPr>
          <a:xfrm>
            <a:off x="1832870" y="3481885"/>
            <a:ext cx="2784112" cy="7604"/>
          </a:xfrm>
          <a:prstGeom prst="straightConnector1">
            <a:avLst/>
          </a:prstGeom>
          <a:ln>
            <a:headEnd type="none" w="med" len="med"/>
            <a:tailEnd type="none" w="med" len="med"/>
          </a:ln>
          <a:effectLst>
            <a:glow rad="63500">
              <a:srgbClr val="FF00FF">
                <a:alpha val="40000"/>
              </a:srgbClr>
            </a:glow>
          </a:effectLst>
        </p:spPr>
        <p:style>
          <a:lnRef idx="3">
            <a:schemeClr val="dk1"/>
          </a:lnRef>
          <a:fillRef idx="0">
            <a:schemeClr val="dk1"/>
          </a:fillRef>
          <a:effectRef idx="2">
            <a:schemeClr val="dk1"/>
          </a:effectRef>
          <a:fontRef idx="minor">
            <a:schemeClr val="tx1"/>
          </a:fontRef>
        </p:style>
      </p:cxnSp>
      <p:sp>
        <p:nvSpPr>
          <p:cNvPr id="200" name="3 Título"/>
          <p:cNvSpPr txBox="1">
            <a:spLocks/>
          </p:cNvSpPr>
          <p:nvPr/>
        </p:nvSpPr>
        <p:spPr>
          <a:xfrm>
            <a:off x="2118127" y="270727"/>
            <a:ext cx="2655748" cy="315429"/>
          </a:xfrm>
          <a:prstGeom prst="rect">
            <a:avLst/>
          </a:prstGeom>
          <a:solidFill>
            <a:srgbClr val="FF65FF"/>
          </a:solidFill>
        </p:spPr>
        <p:txBody>
          <a:bodyPr anchor="ctr">
            <a:noAutofit/>
          </a:bodyPr>
          <a:lstStyle/>
          <a:p>
            <a:pPr algn="ctr">
              <a:defRPr/>
            </a:pPr>
            <a:r>
              <a:rPr lang="es-ES" sz="1300" b="1" dirty="0">
                <a:solidFill>
                  <a:prstClr val="white"/>
                </a:solidFill>
              </a:rPr>
              <a:t>COMPONENTE FÍSICO</a:t>
            </a:r>
          </a:p>
        </p:txBody>
      </p:sp>
      <p:pic>
        <p:nvPicPr>
          <p:cNvPr id="69" name="Imagen 68">
            <a:extLst>
              <a:ext uri="{FF2B5EF4-FFF2-40B4-BE49-F238E27FC236}">
                <a16:creationId xmlns:a16="http://schemas.microsoft.com/office/drawing/2014/main" xmlns="" id="{72F30F46-BF30-470D-ADAE-D3B2D37BA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002" y="2162"/>
            <a:ext cx="5394080" cy="6855560"/>
          </a:xfrm>
          <a:prstGeom prst="rect">
            <a:avLst/>
          </a:prstGeom>
          <a:ln>
            <a:noFill/>
          </a:ln>
          <a:effectLst>
            <a:outerShdw blurRad="292100" dist="139700" dir="2700000" algn="tl" rotWithShape="0">
              <a:srgbClr val="333333">
                <a:alpha val="65000"/>
              </a:srgbClr>
            </a:outerShdw>
          </a:effectLst>
        </p:spPr>
      </p:pic>
      <p:pic>
        <p:nvPicPr>
          <p:cNvPr id="64" name="1 Imagen">
            <a:extLst>
              <a:ext uri="{FF2B5EF4-FFF2-40B4-BE49-F238E27FC236}">
                <a16:creationId xmlns:a16="http://schemas.microsoft.com/office/drawing/2014/main" xmlns="" id="{BACE7474-A75A-4959-A875-FB57B2952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476" y="2828048"/>
            <a:ext cx="1078800" cy="1371092"/>
          </a:xfrm>
          <a:prstGeom prst="rect">
            <a:avLst/>
          </a:prstGeom>
          <a:ln>
            <a:noFill/>
          </a:ln>
          <a:effectLst>
            <a:outerShdw blurRad="292100" dist="139700" dir="2700000" algn="tl" rotWithShape="0">
              <a:srgbClr val="333333">
                <a:alpha val="65000"/>
              </a:srgbClr>
            </a:outerShdw>
          </a:effectLst>
        </p:spPr>
      </p:pic>
      <p:pic>
        <p:nvPicPr>
          <p:cNvPr id="66" name="1 Imagen">
            <a:extLst>
              <a:ext uri="{FF2B5EF4-FFF2-40B4-BE49-F238E27FC236}">
                <a16:creationId xmlns:a16="http://schemas.microsoft.com/office/drawing/2014/main" xmlns="" id="{25BB7848-F36D-4AA9-B338-2377C3C76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8688" y="2806204"/>
            <a:ext cx="1057958" cy="1344601"/>
          </a:xfrm>
          <a:prstGeom prst="rect">
            <a:avLst/>
          </a:prstGeom>
          <a:ln>
            <a:noFill/>
          </a:ln>
          <a:effectLst>
            <a:outerShdw blurRad="292100" dist="139700" dir="2700000" algn="tl" rotWithShape="0">
              <a:srgbClr val="333333">
                <a:alpha val="65000"/>
              </a:srgbClr>
            </a:outerShdw>
          </a:effectLst>
        </p:spPr>
      </p:pic>
      <p:pic>
        <p:nvPicPr>
          <p:cNvPr id="72" name="2 Imagen">
            <a:extLst>
              <a:ext uri="{FF2B5EF4-FFF2-40B4-BE49-F238E27FC236}">
                <a16:creationId xmlns:a16="http://schemas.microsoft.com/office/drawing/2014/main" xmlns="" id="{CFBDF944-C007-466F-AFB9-EFEC05275D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7578" y="1253290"/>
            <a:ext cx="1064970" cy="1353514"/>
          </a:xfrm>
          <a:prstGeom prst="rect">
            <a:avLst/>
          </a:prstGeom>
          <a:ln>
            <a:noFill/>
          </a:ln>
          <a:effectLst>
            <a:outerShdw blurRad="292100" dist="139700" dir="2700000" algn="tl" rotWithShape="0">
              <a:srgbClr val="333333">
                <a:alpha val="65000"/>
              </a:srgbClr>
            </a:outerShdw>
          </a:effectLst>
        </p:spPr>
      </p:pic>
      <p:pic>
        <p:nvPicPr>
          <p:cNvPr id="75" name="1 Imagen">
            <a:extLst>
              <a:ext uri="{FF2B5EF4-FFF2-40B4-BE49-F238E27FC236}">
                <a16:creationId xmlns:a16="http://schemas.microsoft.com/office/drawing/2014/main" xmlns="" id="{875C6279-A919-4F66-AEA0-28AC0C6130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78762" y="1249320"/>
            <a:ext cx="1074233" cy="1365286"/>
          </a:xfrm>
          <a:prstGeom prst="rect">
            <a:avLst/>
          </a:prstGeom>
          <a:ln>
            <a:noFill/>
          </a:ln>
          <a:effectLst>
            <a:outerShdw blurRad="292100" dist="139700" dir="2700000" algn="tl" rotWithShape="0">
              <a:srgbClr val="333333">
                <a:alpha val="65000"/>
              </a:srgbClr>
            </a:outerShdw>
          </a:effectLst>
        </p:spPr>
      </p:pic>
      <p:pic>
        <p:nvPicPr>
          <p:cNvPr id="78" name="1 Imagen">
            <a:extLst>
              <a:ext uri="{FF2B5EF4-FFF2-40B4-BE49-F238E27FC236}">
                <a16:creationId xmlns:a16="http://schemas.microsoft.com/office/drawing/2014/main" xmlns="" id="{563B5B97-B70A-422F-9AB9-D64B91C369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5583" y="4832856"/>
            <a:ext cx="1053603" cy="1339067"/>
          </a:xfrm>
          <a:prstGeom prst="rect">
            <a:avLst/>
          </a:prstGeom>
          <a:ln>
            <a:noFill/>
          </a:ln>
          <a:effectLst>
            <a:outerShdw blurRad="292100" dist="139700" dir="2700000" algn="tl" rotWithShape="0">
              <a:srgbClr val="333333">
                <a:alpha val="65000"/>
              </a:srgbClr>
            </a:outerShdw>
          </a:effectLst>
        </p:spPr>
      </p:pic>
      <p:pic>
        <p:nvPicPr>
          <p:cNvPr id="84" name="12 Imagen">
            <a:extLst>
              <a:ext uri="{FF2B5EF4-FFF2-40B4-BE49-F238E27FC236}">
                <a16:creationId xmlns:a16="http://schemas.microsoft.com/office/drawing/2014/main" xmlns="" id="{01E66FEB-973F-47A9-A498-0FF4221FAA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1067005" y="1269348"/>
            <a:ext cx="1044363" cy="13273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1 Imagen">
            <a:extLst>
              <a:ext uri="{FF2B5EF4-FFF2-40B4-BE49-F238E27FC236}">
                <a16:creationId xmlns:a16="http://schemas.microsoft.com/office/drawing/2014/main" xmlns="" id="{875C6279-A919-4F66-AEA0-28AC0C6130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7049" y="2818968"/>
            <a:ext cx="1074232" cy="1365287"/>
          </a:xfrm>
          <a:prstGeom prst="rect">
            <a:avLst/>
          </a:prstGeom>
          <a:ln>
            <a:noFill/>
          </a:ln>
          <a:effectLst>
            <a:outerShdw blurRad="292100" dist="139700" dir="2700000" algn="tl" rotWithShape="0">
              <a:srgbClr val="333333">
                <a:alpha val="65000"/>
              </a:srgbClr>
            </a:outerShdw>
          </a:effectLst>
        </p:spPr>
      </p:pic>
      <p:pic>
        <p:nvPicPr>
          <p:cNvPr id="86" name="1 Imagen">
            <a:extLst>
              <a:ext uri="{FF2B5EF4-FFF2-40B4-BE49-F238E27FC236}">
                <a16:creationId xmlns:a16="http://schemas.microsoft.com/office/drawing/2014/main" xmlns="" id="{875C6279-A919-4F66-AEA0-28AC0C6130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6427" y="4819746"/>
            <a:ext cx="1074233" cy="1365286"/>
          </a:xfrm>
          <a:prstGeom prst="rect">
            <a:avLst/>
          </a:prstGeom>
          <a:ln>
            <a:noFill/>
          </a:ln>
          <a:effectLst>
            <a:outerShdw blurRad="292100" dist="139700" dir="2700000" algn="tl" rotWithShape="0">
              <a:srgbClr val="333333">
                <a:alpha val="65000"/>
              </a:srgbClr>
            </a:outerShdw>
          </a:effectLst>
        </p:spPr>
      </p:pic>
      <p:pic>
        <p:nvPicPr>
          <p:cNvPr id="87" name="1 Imagen">
            <a:extLst>
              <a:ext uri="{FF2B5EF4-FFF2-40B4-BE49-F238E27FC236}">
                <a16:creationId xmlns:a16="http://schemas.microsoft.com/office/drawing/2014/main" xmlns="" id="{875C6279-A919-4F66-AEA0-28AC0C6130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17901" y="4832856"/>
            <a:ext cx="1074232" cy="1365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57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xmlns="" id="{8761C9DF-7AFC-45D2-9B1B-AD25EB50B6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0628" y="1438885"/>
            <a:ext cx="1642876" cy="2088000"/>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780" y="0"/>
            <a:ext cx="5055220" cy="6858000"/>
          </a:xfrm>
          <a:prstGeom prst="rect">
            <a:avLst/>
          </a:prstGeom>
        </p:spPr>
      </p:pic>
      <p:sp>
        <p:nvSpPr>
          <p:cNvPr id="5" name="CuadroTexto 13"/>
          <p:cNvSpPr txBox="1">
            <a:spLocks noChangeArrowheads="1"/>
          </p:cNvSpPr>
          <p:nvPr/>
        </p:nvSpPr>
        <p:spPr bwMode="auto">
          <a:xfrm>
            <a:off x="2512488" y="126080"/>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Condiciones Climáticas</a:t>
            </a:r>
          </a:p>
        </p:txBody>
      </p:sp>
      <p:sp>
        <p:nvSpPr>
          <p:cNvPr id="20" name="Rectángulo 19"/>
          <p:cNvSpPr/>
          <p:nvPr/>
        </p:nvSpPr>
        <p:spPr>
          <a:xfrm flipV="1">
            <a:off x="2050761" y="2206417"/>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904007" y="5108811"/>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705060" y="3526885"/>
            <a:ext cx="1527121" cy="307777"/>
          </a:xfrm>
          <a:prstGeom prst="rect">
            <a:avLst/>
          </a:prstGeom>
        </p:spPr>
        <p:txBody>
          <a:bodyPr wrap="square">
            <a:spAutoFit/>
          </a:bodyPr>
          <a:lstStyle/>
          <a:p>
            <a:r>
              <a:rPr lang="es-CO" sz="1400" b="1" dirty="0">
                <a:solidFill>
                  <a:prstClr val="black"/>
                </a:solidFill>
              </a:rPr>
              <a:t>Brillo Solar </a:t>
            </a:r>
            <a:endParaRPr lang="es-CO" sz="1400" dirty="0">
              <a:solidFill>
                <a:prstClr val="black"/>
              </a:solidFill>
            </a:endParaRPr>
          </a:p>
        </p:txBody>
      </p:sp>
      <p:sp>
        <p:nvSpPr>
          <p:cNvPr id="27" name="Rectángulo 26">
            <a:extLst>
              <a:ext uri="{FF2B5EF4-FFF2-40B4-BE49-F238E27FC236}">
                <a16:creationId xmlns:a16="http://schemas.microsoft.com/office/drawing/2014/main" xmlns="" id="{3C5DB873-CAC0-49BE-B90A-A294C1473B86}"/>
              </a:ext>
            </a:extLst>
          </p:cNvPr>
          <p:cNvSpPr/>
          <p:nvPr/>
        </p:nvSpPr>
        <p:spPr>
          <a:xfrm>
            <a:off x="2654575" y="3526884"/>
            <a:ext cx="1527121" cy="307777"/>
          </a:xfrm>
          <a:prstGeom prst="rect">
            <a:avLst/>
          </a:prstGeom>
        </p:spPr>
        <p:txBody>
          <a:bodyPr wrap="square">
            <a:spAutoFit/>
          </a:bodyPr>
          <a:lstStyle/>
          <a:p>
            <a:r>
              <a:rPr lang="es-CO" sz="1400" b="1" dirty="0">
                <a:solidFill>
                  <a:prstClr val="black"/>
                </a:solidFill>
              </a:rPr>
              <a:t>Precipitación</a:t>
            </a:r>
            <a:endParaRPr lang="es-CO" sz="1400" dirty="0">
              <a:solidFill>
                <a:prstClr val="black"/>
              </a:solidFill>
            </a:endParaRPr>
          </a:p>
        </p:txBody>
      </p:sp>
      <p:pic>
        <p:nvPicPr>
          <p:cNvPr id="18" name="Imagen 17">
            <a:extLst>
              <a:ext uri="{FF2B5EF4-FFF2-40B4-BE49-F238E27FC236}">
                <a16:creationId xmlns:a16="http://schemas.microsoft.com/office/drawing/2014/main" xmlns="" id="{34076653-F2CF-4E59-812F-F094B13B2A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8483" y="1438885"/>
            <a:ext cx="1642875" cy="2088000"/>
          </a:xfrm>
          <a:prstGeom prst="rect">
            <a:avLst/>
          </a:prstGeom>
          <a:ln>
            <a:noFill/>
          </a:ln>
          <a:effectLst>
            <a:outerShdw blurRad="292100" dist="139700" dir="2700000" algn="tl" rotWithShape="0">
              <a:srgbClr val="333333">
                <a:alpha val="65000"/>
              </a:srgbClr>
            </a:outerShdw>
          </a:effectLst>
        </p:spPr>
      </p:pic>
      <p:sp>
        <p:nvSpPr>
          <p:cNvPr id="16" name="Rectángulo 15">
            <a:extLst>
              <a:ext uri="{FF2B5EF4-FFF2-40B4-BE49-F238E27FC236}">
                <a16:creationId xmlns:a16="http://schemas.microsoft.com/office/drawing/2014/main" xmlns="" id="{0AA46BBF-52C2-463D-B35F-EE825B0EEC16}"/>
              </a:ext>
            </a:extLst>
          </p:cNvPr>
          <p:cNvSpPr/>
          <p:nvPr/>
        </p:nvSpPr>
        <p:spPr>
          <a:xfrm flipV="1">
            <a:off x="4165461" y="2206417"/>
            <a:ext cx="659173"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532" y="1438885"/>
            <a:ext cx="1642876" cy="2088000"/>
          </a:xfrm>
          <a:prstGeom prst="rect">
            <a:avLst/>
          </a:prstGeom>
          <a:ln>
            <a:noFill/>
          </a:ln>
          <a:effectLst>
            <a:outerShdw blurRad="292100" dist="139700" dir="2700000" algn="tl" rotWithShape="0">
              <a:srgbClr val="333333">
                <a:alpha val="65000"/>
              </a:srgbClr>
            </a:outerShdw>
          </a:effectLst>
        </p:spPr>
      </p:pic>
      <p:sp>
        <p:nvSpPr>
          <p:cNvPr id="22" name="Rectángulo 21">
            <a:extLst>
              <a:ext uri="{FF2B5EF4-FFF2-40B4-BE49-F238E27FC236}">
                <a16:creationId xmlns:a16="http://schemas.microsoft.com/office/drawing/2014/main" xmlns="" id="{E7F4788B-A795-4510-8769-9E066D65F7C5}"/>
              </a:ext>
            </a:extLst>
          </p:cNvPr>
          <p:cNvSpPr/>
          <p:nvPr/>
        </p:nvSpPr>
        <p:spPr>
          <a:xfrm>
            <a:off x="4895677" y="3577806"/>
            <a:ext cx="1527121" cy="307777"/>
          </a:xfrm>
          <a:prstGeom prst="rect">
            <a:avLst/>
          </a:prstGeom>
        </p:spPr>
        <p:txBody>
          <a:bodyPr wrap="square">
            <a:spAutoFit/>
          </a:bodyPr>
          <a:lstStyle/>
          <a:p>
            <a:r>
              <a:rPr lang="es-CO" sz="1400" b="1" dirty="0">
                <a:solidFill>
                  <a:prstClr val="black"/>
                </a:solidFill>
              </a:rPr>
              <a:t>Temperatura</a:t>
            </a:r>
            <a:endParaRPr lang="es-CO" sz="1400" dirty="0">
              <a:solidFill>
                <a:prstClr val="black"/>
              </a:solidFill>
            </a:endParaRPr>
          </a:p>
        </p:txBody>
      </p:sp>
      <p:graphicFrame>
        <p:nvGraphicFramePr>
          <p:cNvPr id="8" name="Tabla 7"/>
          <p:cNvGraphicFramePr>
            <a:graphicFrameLocks noGrp="1"/>
          </p:cNvGraphicFramePr>
          <p:nvPr>
            <p:extLst/>
          </p:nvPr>
        </p:nvGraphicFramePr>
        <p:xfrm>
          <a:off x="356533" y="4855861"/>
          <a:ext cx="6383901" cy="1066800"/>
        </p:xfrm>
        <a:graphic>
          <a:graphicData uri="http://schemas.openxmlformats.org/drawingml/2006/table">
            <a:tbl>
              <a:tblPr/>
              <a:tblGrid>
                <a:gridCol w="1228048">
                  <a:extLst>
                    <a:ext uri="{9D8B030D-6E8A-4147-A177-3AD203B41FA5}">
                      <a16:colId xmlns:a16="http://schemas.microsoft.com/office/drawing/2014/main" xmlns="" val="20000"/>
                    </a:ext>
                  </a:extLst>
                </a:gridCol>
                <a:gridCol w="1228048">
                  <a:extLst>
                    <a:ext uri="{9D8B030D-6E8A-4147-A177-3AD203B41FA5}">
                      <a16:colId xmlns:a16="http://schemas.microsoft.com/office/drawing/2014/main" xmlns="" val="20001"/>
                    </a:ext>
                  </a:extLst>
                </a:gridCol>
                <a:gridCol w="1189063">
                  <a:extLst>
                    <a:ext uri="{9D8B030D-6E8A-4147-A177-3AD203B41FA5}">
                      <a16:colId xmlns:a16="http://schemas.microsoft.com/office/drawing/2014/main" xmlns="" val="20002"/>
                    </a:ext>
                  </a:extLst>
                </a:gridCol>
                <a:gridCol w="974641">
                  <a:extLst>
                    <a:ext uri="{9D8B030D-6E8A-4147-A177-3AD203B41FA5}">
                      <a16:colId xmlns:a16="http://schemas.microsoft.com/office/drawing/2014/main" xmlns="" val="20003"/>
                    </a:ext>
                  </a:extLst>
                </a:gridCol>
                <a:gridCol w="906416">
                  <a:extLst>
                    <a:ext uri="{9D8B030D-6E8A-4147-A177-3AD203B41FA5}">
                      <a16:colId xmlns:a16="http://schemas.microsoft.com/office/drawing/2014/main" xmlns="" val="20004"/>
                    </a:ext>
                  </a:extLst>
                </a:gridCol>
                <a:gridCol w="857685">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304800">
                <a:tc rowSpan="3">
                  <a:txBody>
                    <a:bodyPr/>
                    <a:lstStyle/>
                    <a:p>
                      <a:pPr algn="ctr" fontAlgn="ctr"/>
                      <a:r>
                        <a:rPr lang="es-CO" sz="900" b="0" i="0" u="none" strike="noStrike">
                          <a:solidFill>
                            <a:srgbClr val="000000"/>
                          </a:solidFill>
                          <a:effectLst/>
                          <a:latin typeface="Calibri" panose="020F0502020204030204" pitchFamily="34" charset="0"/>
                        </a:rPr>
                        <a:t>Condiciones climáticas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Precipitación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≥1.000 - ≤2.000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&gt;2.000 - ≤3.000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≥500 - &lt;1.000 y &gt;3.000 - ≤4.000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&lt;500 y  &gt;4.000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Temperatura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≥24 - ≤ 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≥18 - &lt;24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&gt;28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Brillo solar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≥3 – &lt;5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 &lt;3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8220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842" y="5684"/>
            <a:ext cx="4979038" cy="6852316"/>
          </a:xfrm>
          <a:prstGeom prst="rect">
            <a:avLst/>
          </a:prstGeom>
        </p:spPr>
      </p:pic>
      <p:sp>
        <p:nvSpPr>
          <p:cNvPr id="5" name="CuadroTexto 13"/>
          <p:cNvSpPr txBox="1">
            <a:spLocks noChangeArrowheads="1"/>
          </p:cNvSpPr>
          <p:nvPr/>
        </p:nvSpPr>
        <p:spPr bwMode="auto">
          <a:xfrm>
            <a:off x="2075544" y="134650"/>
            <a:ext cx="57961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Riesgo Fitosanitario </a:t>
            </a:r>
          </a:p>
        </p:txBody>
      </p:sp>
      <p:sp>
        <p:nvSpPr>
          <p:cNvPr id="23" name="Rectángulo 22"/>
          <p:cNvSpPr/>
          <p:nvPr/>
        </p:nvSpPr>
        <p:spPr>
          <a:xfrm>
            <a:off x="6999551" y="5139314"/>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14" name="Rectángulo 13"/>
          <p:cNvSpPr/>
          <p:nvPr/>
        </p:nvSpPr>
        <p:spPr>
          <a:xfrm flipV="1">
            <a:off x="3494657" y="2790870"/>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17" name="Rectángulo 16"/>
          <p:cNvSpPr/>
          <p:nvPr/>
        </p:nvSpPr>
        <p:spPr>
          <a:xfrm>
            <a:off x="1277990" y="4465760"/>
            <a:ext cx="2326004" cy="307777"/>
          </a:xfrm>
          <a:prstGeom prst="rect">
            <a:avLst/>
          </a:prstGeom>
        </p:spPr>
        <p:txBody>
          <a:bodyPr wrap="square">
            <a:spAutoFit/>
          </a:bodyPr>
          <a:lstStyle/>
          <a:p>
            <a:r>
              <a:rPr lang="es-CO" sz="1400" b="1" dirty="0">
                <a:solidFill>
                  <a:prstClr val="black"/>
                </a:solidFill>
              </a:rPr>
              <a:t>Exceso de Humedad</a:t>
            </a:r>
            <a:endParaRPr lang="es-CO" sz="1400" dirty="0">
              <a:solidFill>
                <a:prstClr val="black"/>
              </a:solidFill>
            </a:endParaRPr>
          </a:p>
        </p:txBody>
      </p:sp>
      <p:sp>
        <p:nvSpPr>
          <p:cNvPr id="18" name="Rectángulo 17">
            <a:extLst>
              <a:ext uri="{FF2B5EF4-FFF2-40B4-BE49-F238E27FC236}">
                <a16:creationId xmlns:a16="http://schemas.microsoft.com/office/drawing/2014/main" xmlns="" id="{119E57A7-AA93-4445-BF28-3EBF5A054AB4}"/>
              </a:ext>
            </a:extLst>
          </p:cNvPr>
          <p:cNvSpPr/>
          <p:nvPr/>
        </p:nvSpPr>
        <p:spPr>
          <a:xfrm>
            <a:off x="4395320" y="4465760"/>
            <a:ext cx="1527121" cy="307777"/>
          </a:xfrm>
          <a:prstGeom prst="rect">
            <a:avLst/>
          </a:prstGeom>
        </p:spPr>
        <p:txBody>
          <a:bodyPr wrap="square">
            <a:spAutoFit/>
          </a:bodyPr>
          <a:lstStyle/>
          <a:p>
            <a:r>
              <a:rPr lang="es-CO" sz="1400" b="1" dirty="0">
                <a:solidFill>
                  <a:prstClr val="black"/>
                </a:solidFill>
              </a:rPr>
              <a:t>Drenaje</a:t>
            </a:r>
            <a:endParaRPr lang="es-CO" sz="1400" dirty="0">
              <a:solidFill>
                <a:prstClr val="black"/>
              </a:solidFill>
            </a:endParaRPr>
          </a:p>
        </p:txBody>
      </p:sp>
      <p:pic>
        <p:nvPicPr>
          <p:cNvPr id="26" name="Imagen 25">
            <a:extLst>
              <a:ext uri="{FF2B5EF4-FFF2-40B4-BE49-F238E27FC236}">
                <a16:creationId xmlns:a16="http://schemas.microsoft.com/office/drawing/2014/main" xmlns="" id="{99D9674E-F5FC-4F04-B930-D0CA65DFC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0843" y="2228106"/>
            <a:ext cx="1642876" cy="2088000"/>
          </a:xfrm>
          <a:prstGeom prst="rect">
            <a:avLst/>
          </a:prstGeom>
          <a:ln>
            <a:noFill/>
          </a:ln>
          <a:effectLst>
            <a:outerShdw blurRad="292100" dist="139700" dir="2700000" algn="tl" rotWithShape="0">
              <a:srgbClr val="333333">
                <a:alpha val="65000"/>
              </a:srgbClr>
            </a:outerShdw>
          </a:effectLst>
        </p:spPr>
      </p:pic>
      <p:pic>
        <p:nvPicPr>
          <p:cNvPr id="28" name="Imagen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3042" y="2228106"/>
            <a:ext cx="1642877"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272759" y="5079611"/>
          <a:ext cx="6559116" cy="1314450"/>
        </p:xfrm>
        <a:graphic>
          <a:graphicData uri="http://schemas.openxmlformats.org/drawingml/2006/table">
            <a:tbl>
              <a:tblPr/>
              <a:tblGrid>
                <a:gridCol w="1261754">
                  <a:extLst>
                    <a:ext uri="{9D8B030D-6E8A-4147-A177-3AD203B41FA5}">
                      <a16:colId xmlns:a16="http://schemas.microsoft.com/office/drawing/2014/main" xmlns="" val="20000"/>
                    </a:ext>
                  </a:extLst>
                </a:gridCol>
                <a:gridCol w="1261754">
                  <a:extLst>
                    <a:ext uri="{9D8B030D-6E8A-4147-A177-3AD203B41FA5}">
                      <a16:colId xmlns:a16="http://schemas.microsoft.com/office/drawing/2014/main" xmlns="" val="20001"/>
                    </a:ext>
                  </a:extLst>
                </a:gridCol>
                <a:gridCol w="1221699">
                  <a:extLst>
                    <a:ext uri="{9D8B030D-6E8A-4147-A177-3AD203B41FA5}">
                      <a16:colId xmlns:a16="http://schemas.microsoft.com/office/drawing/2014/main" xmlns="" val="20002"/>
                    </a:ext>
                  </a:extLst>
                </a:gridCol>
                <a:gridCol w="1001391">
                  <a:extLst>
                    <a:ext uri="{9D8B030D-6E8A-4147-A177-3AD203B41FA5}">
                      <a16:colId xmlns:a16="http://schemas.microsoft.com/office/drawing/2014/main" xmlns="" val="20003"/>
                    </a:ext>
                  </a:extLst>
                </a:gridCol>
                <a:gridCol w="931294">
                  <a:extLst>
                    <a:ext uri="{9D8B030D-6E8A-4147-A177-3AD203B41FA5}">
                      <a16:colId xmlns:a16="http://schemas.microsoft.com/office/drawing/2014/main" xmlns="" val="20004"/>
                    </a:ext>
                  </a:extLst>
                </a:gridCol>
                <a:gridCol w="881224">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dirty="0">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485775">
                <a:tc rowSpan="2">
                  <a:txBody>
                    <a:bodyPr/>
                    <a:lstStyle/>
                    <a:p>
                      <a:pPr algn="ctr" fontAlgn="ctr"/>
                      <a:r>
                        <a:rPr lang="es-CO" sz="900" b="0" i="0" u="none" strike="noStrike" dirty="0">
                          <a:solidFill>
                            <a:srgbClr val="000000"/>
                          </a:solidFill>
                          <a:effectLst/>
                          <a:latin typeface="Calibri" panose="020F0502020204030204" pitchFamily="34" charset="0"/>
                        </a:rPr>
                        <a:t>Riesgo fitosanitario </a:t>
                      </a:r>
                      <a:r>
                        <a:rPr lang="es-CO" sz="900" b="0" i="0" u="none" strike="noStrike" dirty="0" err="1">
                          <a:solidFill>
                            <a:srgbClr val="000000"/>
                          </a:solidFill>
                          <a:effectLst/>
                          <a:latin typeface="Calibri" panose="020F0502020204030204" pitchFamily="34" charset="0"/>
                        </a:rPr>
                        <a:t>Phytophthora</a:t>
                      </a:r>
                      <a:r>
                        <a:rPr lang="es-CO" sz="900" b="0" i="0" u="none" strike="noStrike" dirty="0">
                          <a:solidFill>
                            <a:srgbClr val="000000"/>
                          </a:solidFill>
                          <a:effectLst/>
                          <a:latin typeface="Calibri" panose="020F0502020204030204" pitchFamily="34" charset="0"/>
                        </a:rPr>
                        <a:t> </a:t>
                      </a:r>
                      <a:r>
                        <a:rPr lang="es-CO" sz="900" b="0" i="0" u="none" strike="noStrike" dirty="0" err="1">
                          <a:solidFill>
                            <a:srgbClr val="000000"/>
                          </a:solidFill>
                          <a:effectLst/>
                          <a:latin typeface="Calibri" panose="020F0502020204030204" pitchFamily="34" charset="0"/>
                        </a:rPr>
                        <a:t>parasitica</a:t>
                      </a:r>
                      <a:r>
                        <a:rPr lang="es-CO" sz="900" b="0" i="0" u="none" strike="noStrike" dirty="0">
                          <a:solidFill>
                            <a:srgbClr val="000000"/>
                          </a:solidFill>
                          <a:effectLst/>
                          <a:latin typeface="Calibri" panose="020F0502020204030204" pitchFamily="34" charset="0"/>
                        </a:rPr>
                        <a:t>, </a:t>
                      </a:r>
                      <a:r>
                        <a:rPr lang="es-CO" sz="900" b="0" i="0" u="none" strike="noStrike" dirty="0" err="1">
                          <a:solidFill>
                            <a:srgbClr val="000000"/>
                          </a:solidFill>
                          <a:effectLst/>
                          <a:latin typeface="Calibri" panose="020F0502020204030204" pitchFamily="34" charset="0"/>
                        </a:rPr>
                        <a:t>Phytophthora</a:t>
                      </a:r>
                      <a:r>
                        <a:rPr lang="es-CO" sz="900" b="0" i="0" u="none" strike="noStrike" dirty="0">
                          <a:solidFill>
                            <a:srgbClr val="000000"/>
                          </a:solidFill>
                          <a:effectLst/>
                          <a:latin typeface="Calibri" panose="020F0502020204030204" pitchFamily="34" charset="0"/>
                        </a:rPr>
                        <a:t> </a:t>
                      </a:r>
                      <a:r>
                        <a:rPr lang="es-CO" sz="900" b="0" i="0" u="none" strike="noStrike" dirty="0" err="1">
                          <a:solidFill>
                            <a:srgbClr val="000000"/>
                          </a:solidFill>
                          <a:effectLst/>
                          <a:latin typeface="Calibri" panose="020F0502020204030204" pitchFamily="34" charset="0"/>
                        </a:rPr>
                        <a:t>cinamomi</a:t>
                      </a:r>
                      <a:endParaRPr lang="es-CO" sz="9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Exceso hídrico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0 - 500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&gt;500 - 1500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2"/>
                  </a:ext>
                </a:extLst>
              </a:tr>
              <a:tr h="447675">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Drenaje natural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Excesivo/bien drenado/moderado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Imperfecto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Pobre/muy pobremente drenado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208297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409" y="0"/>
            <a:ext cx="5076591" cy="6858000"/>
          </a:xfrm>
          <a:prstGeom prst="rect">
            <a:avLst/>
          </a:prstGeom>
        </p:spPr>
      </p:pic>
      <p:sp>
        <p:nvSpPr>
          <p:cNvPr id="5" name="CuadroTexto 13"/>
          <p:cNvSpPr txBox="1">
            <a:spLocks noChangeArrowheads="1"/>
          </p:cNvSpPr>
          <p:nvPr/>
        </p:nvSpPr>
        <p:spPr bwMode="auto">
          <a:xfrm>
            <a:off x="2126669" y="249851"/>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Capacidad de Laboreo</a:t>
            </a:r>
          </a:p>
        </p:txBody>
      </p:sp>
      <p:sp>
        <p:nvSpPr>
          <p:cNvPr id="20" name="Rectángulo 19"/>
          <p:cNvSpPr/>
          <p:nvPr/>
        </p:nvSpPr>
        <p:spPr>
          <a:xfrm flipV="1">
            <a:off x="2098593" y="2511462"/>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1" name="Rectángulo 20"/>
          <p:cNvSpPr/>
          <p:nvPr/>
        </p:nvSpPr>
        <p:spPr>
          <a:xfrm flipV="1">
            <a:off x="4263271" y="2544119"/>
            <a:ext cx="705266"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81938" y="5038063"/>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435967" y="4031624"/>
            <a:ext cx="1977888" cy="307777"/>
          </a:xfrm>
          <a:prstGeom prst="rect">
            <a:avLst/>
          </a:prstGeom>
        </p:spPr>
        <p:txBody>
          <a:bodyPr wrap="square">
            <a:spAutoFit/>
          </a:bodyPr>
          <a:lstStyle/>
          <a:p>
            <a:r>
              <a:rPr lang="es-CO" sz="1400" b="1" dirty="0">
                <a:solidFill>
                  <a:prstClr val="black"/>
                </a:solidFill>
              </a:rPr>
              <a:t>Pedregosidad</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3017744" y="4031624"/>
            <a:ext cx="1527121" cy="307777"/>
          </a:xfrm>
          <a:prstGeom prst="rect">
            <a:avLst/>
          </a:prstGeom>
        </p:spPr>
        <p:txBody>
          <a:bodyPr wrap="square">
            <a:spAutoFit/>
          </a:bodyPr>
          <a:lstStyle/>
          <a:p>
            <a:r>
              <a:rPr lang="es-CO" sz="1400" b="1" dirty="0">
                <a:solidFill>
                  <a:prstClr val="black"/>
                </a:solidFill>
              </a:rPr>
              <a:t>Pendiente</a:t>
            </a:r>
            <a:endParaRPr lang="es-CO" sz="1400" dirty="0">
              <a:solidFill>
                <a:prstClr val="black"/>
              </a:solidFill>
            </a:endParaRPr>
          </a:p>
        </p:txBody>
      </p:sp>
      <p:sp>
        <p:nvSpPr>
          <p:cNvPr id="27" name="Rectángulo 26">
            <a:extLst>
              <a:ext uri="{FF2B5EF4-FFF2-40B4-BE49-F238E27FC236}">
                <a16:creationId xmlns:a16="http://schemas.microsoft.com/office/drawing/2014/main" xmlns="" id="{3C5DB873-CAC0-49BE-B90A-A294C1473B86}"/>
              </a:ext>
            </a:extLst>
          </p:cNvPr>
          <p:cNvSpPr/>
          <p:nvPr/>
        </p:nvSpPr>
        <p:spPr>
          <a:xfrm>
            <a:off x="5588288" y="4136043"/>
            <a:ext cx="1527121" cy="307777"/>
          </a:xfrm>
          <a:prstGeom prst="rect">
            <a:avLst/>
          </a:prstGeom>
        </p:spPr>
        <p:txBody>
          <a:bodyPr wrap="square">
            <a:spAutoFit/>
          </a:bodyPr>
          <a:lstStyle/>
          <a:p>
            <a:r>
              <a:rPr lang="es-CO" sz="1400" b="1" dirty="0">
                <a:solidFill>
                  <a:prstClr val="black"/>
                </a:solidFill>
              </a:rPr>
              <a:t>Textura</a:t>
            </a:r>
            <a:endParaRPr lang="es-CO" sz="1400" dirty="0">
              <a:solidFill>
                <a:prstClr val="black"/>
              </a:solidFill>
            </a:endParaRPr>
          </a:p>
        </p:txBody>
      </p:sp>
      <p:pic>
        <p:nvPicPr>
          <p:cNvPr id="18" name="Imagen 17">
            <a:extLst>
              <a:ext uri="{FF2B5EF4-FFF2-40B4-BE49-F238E27FC236}">
                <a16:creationId xmlns:a16="http://schemas.microsoft.com/office/drawing/2014/main" xmlns="" id="{34076653-F2CF-4E59-812F-F094B13B2A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885" y="1702945"/>
            <a:ext cx="1642876"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073" y="1702945"/>
            <a:ext cx="1642877" cy="2088000"/>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9979" y="1702945"/>
            <a:ext cx="1642877"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177044" y="5038063"/>
          <a:ext cx="6586716" cy="952500"/>
        </p:xfrm>
        <a:graphic>
          <a:graphicData uri="http://schemas.openxmlformats.org/drawingml/2006/table">
            <a:tbl>
              <a:tblPr/>
              <a:tblGrid>
                <a:gridCol w="1267063">
                  <a:extLst>
                    <a:ext uri="{9D8B030D-6E8A-4147-A177-3AD203B41FA5}">
                      <a16:colId xmlns:a16="http://schemas.microsoft.com/office/drawing/2014/main" xmlns="" val="20000"/>
                    </a:ext>
                  </a:extLst>
                </a:gridCol>
                <a:gridCol w="1267063">
                  <a:extLst>
                    <a:ext uri="{9D8B030D-6E8A-4147-A177-3AD203B41FA5}">
                      <a16:colId xmlns:a16="http://schemas.microsoft.com/office/drawing/2014/main" xmlns="" val="20001"/>
                    </a:ext>
                  </a:extLst>
                </a:gridCol>
                <a:gridCol w="1226839">
                  <a:extLst>
                    <a:ext uri="{9D8B030D-6E8A-4147-A177-3AD203B41FA5}">
                      <a16:colId xmlns:a16="http://schemas.microsoft.com/office/drawing/2014/main" xmlns="" val="20002"/>
                    </a:ext>
                  </a:extLst>
                </a:gridCol>
                <a:gridCol w="1005605">
                  <a:extLst>
                    <a:ext uri="{9D8B030D-6E8A-4147-A177-3AD203B41FA5}">
                      <a16:colId xmlns:a16="http://schemas.microsoft.com/office/drawing/2014/main" xmlns="" val="20003"/>
                    </a:ext>
                  </a:extLst>
                </a:gridCol>
                <a:gridCol w="935213">
                  <a:extLst>
                    <a:ext uri="{9D8B030D-6E8A-4147-A177-3AD203B41FA5}">
                      <a16:colId xmlns:a16="http://schemas.microsoft.com/office/drawing/2014/main" xmlns="" val="20004"/>
                    </a:ext>
                  </a:extLst>
                </a:gridCol>
                <a:gridCol w="884933">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190500">
                <a:tc rowSpan="3">
                  <a:txBody>
                    <a:bodyPr/>
                    <a:lstStyle/>
                    <a:p>
                      <a:pPr algn="ctr" fontAlgn="ctr"/>
                      <a:r>
                        <a:rPr lang="es-CO" sz="900" b="0" i="0" u="none" strike="noStrike">
                          <a:solidFill>
                            <a:srgbClr val="000000"/>
                          </a:solidFill>
                          <a:effectLst/>
                          <a:latin typeface="Calibri" panose="020F0502020204030204" pitchFamily="34" charset="0"/>
                        </a:rPr>
                        <a:t>Capacidad de laboreo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Pendiente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0 - 12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12 - 25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25 - 50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Textura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F, FL, FA, FArA, FArL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FAr, ArA, ArL, 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 AF, 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3"/>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Pedregosidad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&lt;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3 - 15%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15 - 30%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&gt; 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800721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2790" y="0"/>
            <a:ext cx="5039210" cy="6858000"/>
          </a:xfrm>
          <a:prstGeom prst="rect">
            <a:avLst/>
          </a:prstGeom>
        </p:spPr>
      </p:pic>
      <p:sp>
        <p:nvSpPr>
          <p:cNvPr id="5" name="CuadroTexto 13"/>
          <p:cNvSpPr txBox="1">
            <a:spLocks noChangeArrowheads="1"/>
          </p:cNvSpPr>
          <p:nvPr/>
        </p:nvSpPr>
        <p:spPr bwMode="auto">
          <a:xfrm>
            <a:off x="2157274" y="282364"/>
            <a:ext cx="519160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Condiciones Enraizamiento</a:t>
            </a:r>
          </a:p>
        </p:txBody>
      </p:sp>
      <p:sp>
        <p:nvSpPr>
          <p:cNvPr id="20" name="Rectángulo 19"/>
          <p:cNvSpPr/>
          <p:nvPr/>
        </p:nvSpPr>
        <p:spPr>
          <a:xfrm flipV="1">
            <a:off x="2157274" y="2675321"/>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1" name="Rectángulo 20"/>
          <p:cNvSpPr/>
          <p:nvPr/>
        </p:nvSpPr>
        <p:spPr>
          <a:xfrm flipV="1">
            <a:off x="4428597" y="2694915"/>
            <a:ext cx="705266"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66843" y="5077536"/>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604984" y="4174006"/>
            <a:ext cx="2183590" cy="307777"/>
          </a:xfrm>
          <a:prstGeom prst="rect">
            <a:avLst/>
          </a:prstGeom>
        </p:spPr>
        <p:txBody>
          <a:bodyPr wrap="square">
            <a:spAutoFit/>
          </a:bodyPr>
          <a:lstStyle/>
          <a:p>
            <a:r>
              <a:rPr lang="es-CO" sz="1400" b="1" dirty="0" err="1">
                <a:solidFill>
                  <a:prstClr val="black"/>
                </a:solidFill>
              </a:rPr>
              <a:t>Pedregosidad</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2927620" y="4174006"/>
            <a:ext cx="1527121" cy="307777"/>
          </a:xfrm>
          <a:prstGeom prst="rect">
            <a:avLst/>
          </a:prstGeom>
        </p:spPr>
        <p:txBody>
          <a:bodyPr wrap="square">
            <a:spAutoFit/>
          </a:bodyPr>
          <a:lstStyle/>
          <a:p>
            <a:r>
              <a:rPr lang="es-CO" sz="1400" b="1" dirty="0">
                <a:solidFill>
                  <a:prstClr val="black"/>
                </a:solidFill>
              </a:rPr>
              <a:t>Profundidad</a:t>
            </a:r>
            <a:endParaRPr lang="es-CO" sz="1400" dirty="0">
              <a:solidFill>
                <a:prstClr val="black"/>
              </a:solidFill>
            </a:endParaRPr>
          </a:p>
        </p:txBody>
      </p:sp>
      <p:sp>
        <p:nvSpPr>
          <p:cNvPr id="27" name="Rectángulo 26">
            <a:extLst>
              <a:ext uri="{FF2B5EF4-FFF2-40B4-BE49-F238E27FC236}">
                <a16:creationId xmlns:a16="http://schemas.microsoft.com/office/drawing/2014/main" xmlns="" id="{3C5DB873-CAC0-49BE-B90A-A294C1473B86}"/>
              </a:ext>
            </a:extLst>
          </p:cNvPr>
          <p:cNvSpPr/>
          <p:nvPr/>
        </p:nvSpPr>
        <p:spPr>
          <a:xfrm>
            <a:off x="5642850" y="4244425"/>
            <a:ext cx="1527121" cy="307777"/>
          </a:xfrm>
          <a:prstGeom prst="rect">
            <a:avLst/>
          </a:prstGeom>
        </p:spPr>
        <p:txBody>
          <a:bodyPr wrap="square">
            <a:spAutoFit/>
          </a:bodyPr>
          <a:lstStyle/>
          <a:p>
            <a:r>
              <a:rPr lang="es-CO" sz="1400" b="1" dirty="0">
                <a:solidFill>
                  <a:prstClr val="black"/>
                </a:solidFill>
              </a:rPr>
              <a:t>Textura</a:t>
            </a:r>
            <a:endParaRPr lang="es-CO" sz="1400" dirty="0">
              <a:solidFill>
                <a:prstClr val="black"/>
              </a:solidFill>
            </a:endParaRPr>
          </a:p>
        </p:txBody>
      </p:sp>
      <p:pic>
        <p:nvPicPr>
          <p:cNvPr id="18" name="Imagen 17">
            <a:extLst>
              <a:ext uri="{FF2B5EF4-FFF2-40B4-BE49-F238E27FC236}">
                <a16:creationId xmlns:a16="http://schemas.microsoft.com/office/drawing/2014/main" xmlns="" id="{34076653-F2CF-4E59-812F-F094B13B2A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4185" y="1974080"/>
            <a:ext cx="1642877" cy="2088000"/>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5324" y="1954486"/>
            <a:ext cx="1642877"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737" y="1898141"/>
            <a:ext cx="1642876"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254737" y="5093016"/>
          <a:ext cx="6420383" cy="1045845"/>
        </p:xfrm>
        <a:graphic>
          <a:graphicData uri="http://schemas.openxmlformats.org/drawingml/2006/table">
            <a:tbl>
              <a:tblPr/>
              <a:tblGrid>
                <a:gridCol w="1235066">
                  <a:extLst>
                    <a:ext uri="{9D8B030D-6E8A-4147-A177-3AD203B41FA5}">
                      <a16:colId xmlns:a16="http://schemas.microsoft.com/office/drawing/2014/main" xmlns="" val="20000"/>
                    </a:ext>
                  </a:extLst>
                </a:gridCol>
                <a:gridCol w="1235066">
                  <a:extLst>
                    <a:ext uri="{9D8B030D-6E8A-4147-A177-3AD203B41FA5}">
                      <a16:colId xmlns:a16="http://schemas.microsoft.com/office/drawing/2014/main" xmlns="" val="20001"/>
                    </a:ext>
                  </a:extLst>
                </a:gridCol>
                <a:gridCol w="1195858">
                  <a:extLst>
                    <a:ext uri="{9D8B030D-6E8A-4147-A177-3AD203B41FA5}">
                      <a16:colId xmlns:a16="http://schemas.microsoft.com/office/drawing/2014/main" xmlns="" val="20002"/>
                    </a:ext>
                  </a:extLst>
                </a:gridCol>
                <a:gridCol w="980211">
                  <a:extLst>
                    <a:ext uri="{9D8B030D-6E8A-4147-A177-3AD203B41FA5}">
                      <a16:colId xmlns:a16="http://schemas.microsoft.com/office/drawing/2014/main" xmlns="" val="20003"/>
                    </a:ext>
                  </a:extLst>
                </a:gridCol>
                <a:gridCol w="911596">
                  <a:extLst>
                    <a:ext uri="{9D8B030D-6E8A-4147-A177-3AD203B41FA5}">
                      <a16:colId xmlns:a16="http://schemas.microsoft.com/office/drawing/2014/main" xmlns="" val="20004"/>
                    </a:ext>
                  </a:extLst>
                </a:gridCol>
                <a:gridCol w="862586">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190500">
                <a:tc rowSpan="3">
                  <a:txBody>
                    <a:bodyPr/>
                    <a:lstStyle/>
                    <a:p>
                      <a:pPr algn="ctr" fontAlgn="ctr"/>
                      <a:r>
                        <a:rPr lang="es-CO" sz="900" b="0" i="0" u="none" strike="noStrike">
                          <a:solidFill>
                            <a:srgbClr val="000000"/>
                          </a:solidFill>
                          <a:effectLst/>
                          <a:latin typeface="Calibri" panose="020F0502020204030204" pitchFamily="34" charset="0"/>
                        </a:rPr>
                        <a:t>Condiciones de enraizamiento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Profundidad efectiva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25 - 50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Textura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F, FL, FA, FArA, L, FArL, FAr, AF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ArA, ArL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Ar, 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Pedregosidad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3 - 15%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15 - 30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panose="020F0502020204030204" pitchFamily="34" charset="0"/>
                        </a:rPr>
                        <a:t>&gt; 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36911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50" y="-1"/>
            <a:ext cx="5107050" cy="6858001"/>
          </a:xfrm>
          <a:prstGeom prst="rect">
            <a:avLst/>
          </a:prstGeom>
        </p:spPr>
      </p:pic>
      <p:sp>
        <p:nvSpPr>
          <p:cNvPr id="5" name="CuadroTexto 13"/>
          <p:cNvSpPr txBox="1">
            <a:spLocks noChangeArrowheads="1"/>
          </p:cNvSpPr>
          <p:nvPr/>
        </p:nvSpPr>
        <p:spPr bwMode="auto">
          <a:xfrm>
            <a:off x="2423711" y="165352"/>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Disponibilidad Humedad</a:t>
            </a:r>
          </a:p>
        </p:txBody>
      </p:sp>
      <p:sp>
        <p:nvSpPr>
          <p:cNvPr id="20" name="Rectángulo 19"/>
          <p:cNvSpPr/>
          <p:nvPr/>
        </p:nvSpPr>
        <p:spPr>
          <a:xfrm flipV="1">
            <a:off x="3290823" y="2390943"/>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761168" y="5095873"/>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1265325" y="4000981"/>
            <a:ext cx="2326004" cy="307777"/>
          </a:xfrm>
          <a:prstGeom prst="rect">
            <a:avLst/>
          </a:prstGeom>
        </p:spPr>
        <p:txBody>
          <a:bodyPr wrap="square">
            <a:spAutoFit/>
          </a:bodyPr>
          <a:lstStyle/>
          <a:p>
            <a:r>
              <a:rPr lang="es-CO" sz="1400" b="1" dirty="0">
                <a:solidFill>
                  <a:prstClr val="black"/>
                </a:solidFill>
              </a:rPr>
              <a:t>Régimen  Humedad</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4318487" y="4000981"/>
            <a:ext cx="1527121" cy="307777"/>
          </a:xfrm>
          <a:prstGeom prst="rect">
            <a:avLst/>
          </a:prstGeom>
        </p:spPr>
        <p:txBody>
          <a:bodyPr wrap="square">
            <a:spAutoFit/>
          </a:bodyPr>
          <a:lstStyle/>
          <a:p>
            <a:r>
              <a:rPr lang="es-CO" sz="1400" b="1" dirty="0">
                <a:solidFill>
                  <a:prstClr val="black"/>
                </a:solidFill>
              </a:rPr>
              <a:t>Textura</a:t>
            </a:r>
            <a:endParaRPr lang="es-CO" sz="1400" dirty="0">
              <a:solidFill>
                <a:prstClr val="black"/>
              </a:solidFill>
            </a:endParaRPr>
          </a:p>
        </p:txBody>
      </p:sp>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7822" y="1670109"/>
            <a:ext cx="1642877"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6269" y="1670109"/>
            <a:ext cx="1642876"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250370" y="4975821"/>
          <a:ext cx="6411686" cy="969645"/>
        </p:xfrm>
        <a:graphic>
          <a:graphicData uri="http://schemas.openxmlformats.org/drawingml/2006/table">
            <a:tbl>
              <a:tblPr/>
              <a:tblGrid>
                <a:gridCol w="1233393">
                  <a:extLst>
                    <a:ext uri="{9D8B030D-6E8A-4147-A177-3AD203B41FA5}">
                      <a16:colId xmlns:a16="http://schemas.microsoft.com/office/drawing/2014/main" xmlns="" val="20000"/>
                    </a:ext>
                  </a:extLst>
                </a:gridCol>
                <a:gridCol w="1233393">
                  <a:extLst>
                    <a:ext uri="{9D8B030D-6E8A-4147-A177-3AD203B41FA5}">
                      <a16:colId xmlns:a16="http://schemas.microsoft.com/office/drawing/2014/main" xmlns="" val="20001"/>
                    </a:ext>
                  </a:extLst>
                </a:gridCol>
                <a:gridCol w="1194238">
                  <a:extLst>
                    <a:ext uri="{9D8B030D-6E8A-4147-A177-3AD203B41FA5}">
                      <a16:colId xmlns:a16="http://schemas.microsoft.com/office/drawing/2014/main" xmlns="" val="20002"/>
                    </a:ext>
                  </a:extLst>
                </a:gridCol>
                <a:gridCol w="978883">
                  <a:extLst>
                    <a:ext uri="{9D8B030D-6E8A-4147-A177-3AD203B41FA5}">
                      <a16:colId xmlns:a16="http://schemas.microsoft.com/office/drawing/2014/main" xmlns="" val="20003"/>
                    </a:ext>
                  </a:extLst>
                </a:gridCol>
                <a:gridCol w="910361">
                  <a:extLst>
                    <a:ext uri="{9D8B030D-6E8A-4147-A177-3AD203B41FA5}">
                      <a16:colId xmlns:a16="http://schemas.microsoft.com/office/drawing/2014/main" xmlns="" val="20004"/>
                    </a:ext>
                  </a:extLst>
                </a:gridCol>
                <a:gridCol w="861418">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304800">
                <a:tc rowSpan="2">
                  <a:txBody>
                    <a:bodyPr/>
                    <a:lstStyle/>
                    <a:p>
                      <a:pPr algn="ctr" fontAlgn="ctr"/>
                      <a:r>
                        <a:rPr lang="es-CO" sz="900" b="0" i="0" u="none" strike="noStrike">
                          <a:solidFill>
                            <a:srgbClr val="000000"/>
                          </a:solidFill>
                          <a:effectLst/>
                          <a:latin typeface="Calibri" panose="020F0502020204030204" pitchFamily="34" charset="0"/>
                        </a:rPr>
                        <a:t>Disponibilidad de humedad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Régimen de humedad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Udico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Ustico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Aridico, Ácuico,Peracuico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2"/>
                  </a:ext>
                </a:extLst>
              </a:tr>
              <a:tr h="257175">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Textura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sv-SE" sz="900" b="0" i="0" u="none" strike="noStrike">
                          <a:solidFill>
                            <a:srgbClr val="000000"/>
                          </a:solidFill>
                          <a:effectLst/>
                          <a:latin typeface="Calibri" panose="020F0502020204030204" pitchFamily="34" charset="0"/>
                        </a:rPr>
                        <a:t>Ar, ArA, ArL, FAr, FArA, FArL, 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FA, L, FL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 AF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19917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793" y="-17334"/>
            <a:ext cx="5120208" cy="6875333"/>
          </a:xfrm>
          <a:prstGeom prst="rect">
            <a:avLst/>
          </a:prstGeom>
        </p:spPr>
      </p:pic>
      <p:sp>
        <p:nvSpPr>
          <p:cNvPr id="5" name="CuadroTexto 13"/>
          <p:cNvSpPr txBox="1">
            <a:spLocks noChangeArrowheads="1"/>
          </p:cNvSpPr>
          <p:nvPr/>
        </p:nvSpPr>
        <p:spPr bwMode="auto">
          <a:xfrm>
            <a:off x="2521366" y="155289"/>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Disponibilidad Oxigeno </a:t>
            </a:r>
          </a:p>
        </p:txBody>
      </p:sp>
      <p:sp>
        <p:nvSpPr>
          <p:cNvPr id="20" name="Rectángulo 19"/>
          <p:cNvSpPr/>
          <p:nvPr/>
        </p:nvSpPr>
        <p:spPr>
          <a:xfrm flipV="1">
            <a:off x="3228491" y="2364518"/>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44722" y="5095873"/>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1543453" y="3958194"/>
            <a:ext cx="2326004" cy="307777"/>
          </a:xfrm>
          <a:prstGeom prst="rect">
            <a:avLst/>
          </a:prstGeom>
        </p:spPr>
        <p:txBody>
          <a:bodyPr wrap="square">
            <a:spAutoFit/>
          </a:bodyPr>
          <a:lstStyle/>
          <a:p>
            <a:r>
              <a:rPr lang="es-CO" sz="1400" b="1" dirty="0">
                <a:solidFill>
                  <a:prstClr val="black"/>
                </a:solidFill>
              </a:rPr>
              <a:t>Drenaje Natural </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3599285" y="3850472"/>
            <a:ext cx="2183220" cy="523220"/>
          </a:xfrm>
          <a:prstGeom prst="rect">
            <a:avLst/>
          </a:prstGeom>
        </p:spPr>
        <p:txBody>
          <a:bodyPr wrap="square">
            <a:spAutoFit/>
          </a:bodyPr>
          <a:lstStyle/>
          <a:p>
            <a:pPr algn="ctr"/>
            <a:r>
              <a:rPr lang="es-CO" sz="1400" b="1" dirty="0">
                <a:solidFill>
                  <a:prstClr val="black"/>
                </a:solidFill>
              </a:rPr>
              <a:t>Susceptibilidad </a:t>
            </a:r>
          </a:p>
          <a:p>
            <a:pPr algn="ctr"/>
            <a:r>
              <a:rPr lang="es-CO" sz="1400" b="1" dirty="0">
                <a:solidFill>
                  <a:prstClr val="black"/>
                </a:solidFill>
              </a:rPr>
              <a:t>a las Inundaciones </a:t>
            </a:r>
            <a:endParaRPr lang="es-CO" sz="1400" dirty="0">
              <a:solidFill>
                <a:prstClr val="black"/>
              </a:solidFill>
            </a:endParaRPr>
          </a:p>
        </p:txBody>
      </p:sp>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9457" y="1643684"/>
            <a:ext cx="1642876"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2846" y="1643684"/>
            <a:ext cx="1642877" cy="2088000"/>
          </a:xfrm>
          <a:prstGeom prst="rect">
            <a:avLst/>
          </a:prstGeom>
          <a:ln>
            <a:noFill/>
          </a:ln>
          <a:effectLst>
            <a:outerShdw blurRad="292100" dist="139700" dir="2700000" algn="tl" rotWithShape="0">
              <a:srgbClr val="333333">
                <a:alpha val="65000"/>
              </a:srgbClr>
            </a:outerShdw>
          </a:effectLst>
        </p:spPr>
      </p:pic>
      <p:graphicFrame>
        <p:nvGraphicFramePr>
          <p:cNvPr id="6" name="Tabla 5"/>
          <p:cNvGraphicFramePr>
            <a:graphicFrameLocks noGrp="1"/>
          </p:cNvGraphicFramePr>
          <p:nvPr>
            <p:extLst/>
          </p:nvPr>
        </p:nvGraphicFramePr>
        <p:xfrm>
          <a:off x="185056" y="4882887"/>
          <a:ext cx="6385562" cy="876300"/>
        </p:xfrm>
        <a:graphic>
          <a:graphicData uri="http://schemas.openxmlformats.org/drawingml/2006/table">
            <a:tbl>
              <a:tblPr/>
              <a:tblGrid>
                <a:gridCol w="1228368">
                  <a:extLst>
                    <a:ext uri="{9D8B030D-6E8A-4147-A177-3AD203B41FA5}">
                      <a16:colId xmlns:a16="http://schemas.microsoft.com/office/drawing/2014/main" xmlns="" val="20000"/>
                    </a:ext>
                  </a:extLst>
                </a:gridCol>
                <a:gridCol w="1228368">
                  <a:extLst>
                    <a:ext uri="{9D8B030D-6E8A-4147-A177-3AD203B41FA5}">
                      <a16:colId xmlns:a16="http://schemas.microsoft.com/office/drawing/2014/main" xmlns="" val="20001"/>
                    </a:ext>
                  </a:extLst>
                </a:gridCol>
                <a:gridCol w="1189372">
                  <a:extLst>
                    <a:ext uri="{9D8B030D-6E8A-4147-A177-3AD203B41FA5}">
                      <a16:colId xmlns:a16="http://schemas.microsoft.com/office/drawing/2014/main" xmlns="" val="20002"/>
                    </a:ext>
                  </a:extLst>
                </a:gridCol>
                <a:gridCol w="974895">
                  <a:extLst>
                    <a:ext uri="{9D8B030D-6E8A-4147-A177-3AD203B41FA5}">
                      <a16:colId xmlns:a16="http://schemas.microsoft.com/office/drawing/2014/main" xmlns="" val="20003"/>
                    </a:ext>
                  </a:extLst>
                </a:gridCol>
                <a:gridCol w="906652">
                  <a:extLst>
                    <a:ext uri="{9D8B030D-6E8A-4147-A177-3AD203B41FA5}">
                      <a16:colId xmlns:a16="http://schemas.microsoft.com/office/drawing/2014/main" xmlns="" val="20004"/>
                    </a:ext>
                  </a:extLst>
                </a:gridCol>
                <a:gridCol w="857907">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304800">
                <a:tc rowSpan="2">
                  <a:txBody>
                    <a:bodyPr/>
                    <a:lstStyle/>
                    <a:p>
                      <a:pPr algn="ctr" fontAlgn="ctr"/>
                      <a:r>
                        <a:rPr lang="es-CO" sz="900" b="0" i="0" u="none" strike="noStrike">
                          <a:solidFill>
                            <a:srgbClr val="000000"/>
                          </a:solidFill>
                          <a:effectLst/>
                          <a:latin typeface="Calibri" panose="020F0502020204030204" pitchFamily="34" charset="0"/>
                        </a:rPr>
                        <a:t>Disponibilidad de oxígeno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Susceptibilidad a inundaciones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No hay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Ocasionales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Frecuentes, muy frecuentes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Drenaje natural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Bueno, excesivo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Moderado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Imperfecto,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panose="020F0502020204030204" pitchFamily="34" charset="0"/>
                        </a:rPr>
                        <a:t>Pobre, muy pobre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5214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627260" y="4763677"/>
            <a:ext cx="10945284"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r>
              <a:rPr lang="es-CO" sz="2000" dirty="0">
                <a:latin typeface="Century Gothic" charset="0"/>
              </a:rPr>
              <a:t>Numeral 9: “</a:t>
            </a:r>
            <a:r>
              <a:rPr lang="es-CO" altLang="ja-JP" sz="2000" b="1" dirty="0">
                <a:latin typeface="Century Gothic" charset="0"/>
              </a:rPr>
              <a:t>Formular y adoptar los planes de ordenamiento territorial</a:t>
            </a:r>
            <a:r>
              <a:rPr lang="es-CO" altLang="ja-JP" sz="2000" dirty="0">
                <a:latin typeface="Century Gothic" charset="0"/>
              </a:rPr>
              <a:t>, reglamentando de manera específica los usos del suelo en las áreas urbanas, de expansión y rurales, de acuerdo con las leyes… y </a:t>
            </a:r>
            <a:r>
              <a:rPr lang="es-CO" altLang="ja-JP" sz="2000" b="1" dirty="0">
                <a:latin typeface="Century Gothic" charset="0"/>
              </a:rPr>
              <a:t>teniendo en cuenta los instrumentos definidos por la UPRA para el ordenamiento y el uso EFICIENTE del suelo rural...”</a:t>
            </a:r>
            <a:r>
              <a:rPr lang="es-CO" altLang="ja-JP" sz="2000" dirty="0">
                <a:solidFill>
                  <a:srgbClr val="008000"/>
                </a:solidFill>
                <a:latin typeface="Century Gothic" charset="0"/>
              </a:rPr>
              <a:t> </a:t>
            </a:r>
            <a:r>
              <a:rPr lang="es-CO" altLang="ja-JP" sz="2000" dirty="0">
                <a:latin typeface="Century Gothic" charset="0"/>
              </a:rPr>
              <a:t> </a:t>
            </a:r>
            <a:endParaRPr lang="es-CO" sz="2000" dirty="0">
              <a:latin typeface="Century Gothic" charset="0"/>
            </a:endParaRPr>
          </a:p>
        </p:txBody>
      </p:sp>
      <p:sp>
        <p:nvSpPr>
          <p:cNvPr id="4" name="Rectangle 5"/>
          <p:cNvSpPr>
            <a:spLocks noChangeArrowheads="1"/>
          </p:cNvSpPr>
          <p:nvPr/>
        </p:nvSpPr>
        <p:spPr bwMode="auto">
          <a:xfrm>
            <a:off x="512702" y="4354400"/>
            <a:ext cx="113299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s-CO" sz="2000" b="1" dirty="0">
                <a:solidFill>
                  <a:srgbClr val="000000"/>
                </a:solidFill>
                <a:latin typeface="Century Gothic" charset="0"/>
                <a:ea typeface="MS PGothic" charset="0"/>
                <a:cs typeface="MS PGothic" charset="0"/>
              </a:rPr>
              <a:t>Estatuto Municipal, Ley 1551 de 2012, Articulo 3. </a:t>
            </a:r>
            <a:r>
              <a:rPr lang="es-CO" sz="2000" b="1" dirty="0">
                <a:solidFill>
                  <a:srgbClr val="000000"/>
                </a:solidFill>
                <a:latin typeface="Century Gothic"/>
                <a:cs typeface="Century Gothic"/>
              </a:rPr>
              <a:t>Funciones de los municipios:</a:t>
            </a:r>
          </a:p>
        </p:txBody>
      </p:sp>
      <p:sp>
        <p:nvSpPr>
          <p:cNvPr id="5" name="TextBox 1"/>
          <p:cNvSpPr txBox="1">
            <a:spLocks noChangeArrowheads="1"/>
          </p:cNvSpPr>
          <p:nvPr/>
        </p:nvSpPr>
        <p:spPr bwMode="auto">
          <a:xfrm>
            <a:off x="129599" y="1502714"/>
            <a:ext cx="1188420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3200" b="1" dirty="0">
                <a:solidFill>
                  <a:srgbClr val="008000"/>
                </a:solidFill>
                <a:latin typeface="Century Gothic" charset="0"/>
              </a:rPr>
              <a:t>Función vinculante con Planes de Ordenamiento Territorial</a:t>
            </a:r>
          </a:p>
        </p:txBody>
      </p:sp>
      <p:sp>
        <p:nvSpPr>
          <p:cNvPr id="6" name="Rectángulo 5"/>
          <p:cNvSpPr/>
          <p:nvPr/>
        </p:nvSpPr>
        <p:spPr>
          <a:xfrm>
            <a:off x="566970" y="2279910"/>
            <a:ext cx="10677064" cy="400110"/>
          </a:xfrm>
          <a:prstGeom prst="rect">
            <a:avLst/>
          </a:prstGeom>
        </p:spPr>
        <p:txBody>
          <a:bodyPr wrap="square">
            <a:spAutoFit/>
          </a:bodyPr>
          <a:lstStyle/>
          <a:p>
            <a:r>
              <a:rPr lang="es-CO" sz="2000" b="1" dirty="0">
                <a:solidFill>
                  <a:srgbClr val="000000"/>
                </a:solidFill>
                <a:latin typeface="Century Gothic"/>
                <a:cs typeface="Century Gothic"/>
              </a:rPr>
              <a:t>Decreto Ley 4145 de 2011</a:t>
            </a:r>
            <a:endParaRPr lang="es-ES" sz="2000" b="1" dirty="0">
              <a:solidFill>
                <a:srgbClr val="000000"/>
              </a:solidFill>
              <a:latin typeface="Century Gothic"/>
              <a:cs typeface="Century Gothic"/>
            </a:endParaRPr>
          </a:p>
        </p:txBody>
      </p:sp>
      <p:sp>
        <p:nvSpPr>
          <p:cNvPr id="7" name="Rectangle 4"/>
          <p:cNvSpPr>
            <a:spLocks noChangeArrowheads="1"/>
          </p:cNvSpPr>
          <p:nvPr/>
        </p:nvSpPr>
        <p:spPr bwMode="auto">
          <a:xfrm>
            <a:off x="627260" y="2735990"/>
            <a:ext cx="10945284"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r>
              <a:rPr lang="es-CO" sz="2000" dirty="0">
                <a:latin typeface="Century Gothic" charset="0"/>
              </a:rPr>
              <a:t>3. Definir </a:t>
            </a:r>
            <a:r>
              <a:rPr lang="es-CO" sz="2000" b="1" dirty="0">
                <a:latin typeface="Century Gothic" charset="0"/>
              </a:rPr>
              <a:t>criterios</a:t>
            </a:r>
            <a:r>
              <a:rPr lang="es-CO" sz="2000" dirty="0">
                <a:latin typeface="Century Gothic" charset="0"/>
              </a:rPr>
              <a:t> y diseñar </a:t>
            </a:r>
            <a:r>
              <a:rPr lang="es-CO" sz="2000" b="1" dirty="0">
                <a:latin typeface="Century Gothic" charset="0"/>
              </a:rPr>
              <a:t>instrumentos</a:t>
            </a:r>
            <a:r>
              <a:rPr lang="es-CO" sz="2000" dirty="0">
                <a:latin typeface="Century Gothic" charset="0"/>
              </a:rPr>
              <a:t> para el ordenamiento del suelo rural </a:t>
            </a:r>
            <a:r>
              <a:rPr lang="es-CO" sz="2000" b="1" dirty="0">
                <a:latin typeface="Century Gothic" charset="0"/>
              </a:rPr>
              <a:t>APTO</a:t>
            </a:r>
            <a:r>
              <a:rPr lang="es-CO" sz="2000" dirty="0">
                <a:latin typeface="Century Gothic" charset="0"/>
              </a:rPr>
              <a:t> para el desarrollo agropecuario, que sirvan de base para la definición de </a:t>
            </a:r>
            <a:r>
              <a:rPr lang="es-CO" sz="2000" b="1" dirty="0">
                <a:latin typeface="Century Gothic" charset="0"/>
              </a:rPr>
              <a:t>políticas a ser consideradas por las entidades territoriales en los planes de Ordenamiento territorial</a:t>
            </a:r>
            <a:r>
              <a:rPr lang="es-CO" sz="2000" dirty="0">
                <a:latin typeface="Century Gothic" charset="0"/>
              </a:rPr>
              <a:t>.</a:t>
            </a:r>
          </a:p>
        </p:txBody>
      </p:sp>
    </p:spTree>
    <p:extLst>
      <p:ext uri="{BB962C8B-B14F-4D97-AF65-F5344CB8AC3E}">
        <p14:creationId xmlns:p14="http://schemas.microsoft.com/office/powerpoint/2010/main" val="105857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793" y="0"/>
            <a:ext cx="5067552" cy="6843648"/>
          </a:xfrm>
          <a:prstGeom prst="rect">
            <a:avLst/>
          </a:prstGeom>
        </p:spPr>
      </p:pic>
      <p:sp>
        <p:nvSpPr>
          <p:cNvPr id="5" name="CuadroTexto 13"/>
          <p:cNvSpPr txBox="1">
            <a:spLocks noChangeArrowheads="1"/>
          </p:cNvSpPr>
          <p:nvPr/>
        </p:nvSpPr>
        <p:spPr bwMode="auto">
          <a:xfrm>
            <a:off x="2512488" y="282364"/>
            <a:ext cx="483639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Susceptibilidad a la pérdida de los suelos  </a:t>
            </a:r>
          </a:p>
        </p:txBody>
      </p:sp>
      <p:sp>
        <p:nvSpPr>
          <p:cNvPr id="20" name="Rectángulo 19"/>
          <p:cNvSpPr/>
          <p:nvPr/>
        </p:nvSpPr>
        <p:spPr>
          <a:xfrm flipV="1">
            <a:off x="2104917" y="2629424"/>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1" name="Rectángulo 20"/>
          <p:cNvSpPr/>
          <p:nvPr/>
        </p:nvSpPr>
        <p:spPr>
          <a:xfrm flipV="1">
            <a:off x="4151160" y="2656946"/>
            <a:ext cx="705266"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43870" y="5077536"/>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390858" y="4127713"/>
            <a:ext cx="1822620" cy="307777"/>
          </a:xfrm>
          <a:prstGeom prst="rect">
            <a:avLst/>
          </a:prstGeom>
        </p:spPr>
        <p:txBody>
          <a:bodyPr wrap="square">
            <a:spAutoFit/>
          </a:bodyPr>
          <a:lstStyle/>
          <a:p>
            <a:r>
              <a:rPr lang="es-CO" sz="1400" b="1" dirty="0">
                <a:solidFill>
                  <a:prstClr val="black"/>
                </a:solidFill>
              </a:rPr>
              <a:t>Deslizamientos</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2955805" y="4153159"/>
            <a:ext cx="1527121" cy="307777"/>
          </a:xfrm>
          <a:prstGeom prst="rect">
            <a:avLst/>
          </a:prstGeom>
        </p:spPr>
        <p:txBody>
          <a:bodyPr wrap="square">
            <a:spAutoFit/>
          </a:bodyPr>
          <a:lstStyle/>
          <a:p>
            <a:r>
              <a:rPr lang="es-CO" sz="1400" b="1" dirty="0">
                <a:solidFill>
                  <a:prstClr val="black"/>
                </a:solidFill>
              </a:rPr>
              <a:t>Erosión</a:t>
            </a:r>
            <a:endParaRPr lang="es-CO" sz="1400" dirty="0">
              <a:solidFill>
                <a:prstClr val="black"/>
              </a:solidFill>
            </a:endParaRPr>
          </a:p>
        </p:txBody>
      </p:sp>
      <p:sp>
        <p:nvSpPr>
          <p:cNvPr id="27" name="Rectángulo 26">
            <a:extLst>
              <a:ext uri="{FF2B5EF4-FFF2-40B4-BE49-F238E27FC236}">
                <a16:creationId xmlns:a16="http://schemas.microsoft.com/office/drawing/2014/main" xmlns="" id="{3C5DB873-CAC0-49BE-B90A-A294C1473B86}"/>
              </a:ext>
            </a:extLst>
          </p:cNvPr>
          <p:cNvSpPr/>
          <p:nvPr/>
        </p:nvSpPr>
        <p:spPr>
          <a:xfrm>
            <a:off x="4930684" y="4153159"/>
            <a:ext cx="1527121" cy="307777"/>
          </a:xfrm>
          <a:prstGeom prst="rect">
            <a:avLst/>
          </a:prstGeom>
        </p:spPr>
        <p:txBody>
          <a:bodyPr wrap="square">
            <a:spAutoFit/>
          </a:bodyPr>
          <a:lstStyle/>
          <a:p>
            <a:r>
              <a:rPr lang="es-CO" sz="1400" b="1" dirty="0">
                <a:solidFill>
                  <a:prstClr val="black"/>
                </a:solidFill>
              </a:rPr>
              <a:t>Pendiente </a:t>
            </a:r>
            <a:endParaRPr lang="es-CO" sz="1400" dirty="0">
              <a:solidFill>
                <a:prstClr val="black"/>
              </a:solidFill>
            </a:endParaRPr>
          </a:p>
        </p:txBody>
      </p:sp>
      <p:pic>
        <p:nvPicPr>
          <p:cNvPr id="18" name="Imagen 17">
            <a:extLst>
              <a:ext uri="{FF2B5EF4-FFF2-40B4-BE49-F238E27FC236}">
                <a16:creationId xmlns:a16="http://schemas.microsoft.com/office/drawing/2014/main" xmlns="" id="{34076653-F2CF-4E59-812F-F094B13B2A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9590" y="1936112"/>
            <a:ext cx="1642876" cy="2088000"/>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9994" y="1936112"/>
            <a:ext cx="1642876"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858" y="1908590"/>
            <a:ext cx="1642877"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264959" y="4564734"/>
          <a:ext cx="6292594" cy="1160145"/>
        </p:xfrm>
        <a:graphic>
          <a:graphicData uri="http://schemas.openxmlformats.org/drawingml/2006/table">
            <a:tbl>
              <a:tblPr/>
              <a:tblGrid>
                <a:gridCol w="1210484">
                  <a:extLst>
                    <a:ext uri="{9D8B030D-6E8A-4147-A177-3AD203B41FA5}">
                      <a16:colId xmlns:a16="http://schemas.microsoft.com/office/drawing/2014/main" xmlns="" val="20000"/>
                    </a:ext>
                  </a:extLst>
                </a:gridCol>
                <a:gridCol w="1210484">
                  <a:extLst>
                    <a:ext uri="{9D8B030D-6E8A-4147-A177-3AD203B41FA5}">
                      <a16:colId xmlns:a16="http://schemas.microsoft.com/office/drawing/2014/main" xmlns="" val="20001"/>
                    </a:ext>
                  </a:extLst>
                </a:gridCol>
                <a:gridCol w="1172056">
                  <a:extLst>
                    <a:ext uri="{9D8B030D-6E8A-4147-A177-3AD203B41FA5}">
                      <a16:colId xmlns:a16="http://schemas.microsoft.com/office/drawing/2014/main" xmlns="" val="20002"/>
                    </a:ext>
                  </a:extLst>
                </a:gridCol>
                <a:gridCol w="960701">
                  <a:extLst>
                    <a:ext uri="{9D8B030D-6E8A-4147-A177-3AD203B41FA5}">
                      <a16:colId xmlns:a16="http://schemas.microsoft.com/office/drawing/2014/main" xmlns="" val="20003"/>
                    </a:ext>
                  </a:extLst>
                </a:gridCol>
                <a:gridCol w="893452">
                  <a:extLst>
                    <a:ext uri="{9D8B030D-6E8A-4147-A177-3AD203B41FA5}">
                      <a16:colId xmlns:a16="http://schemas.microsoft.com/office/drawing/2014/main" xmlns="" val="20004"/>
                    </a:ext>
                  </a:extLst>
                </a:gridCol>
                <a:gridCol w="845417">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190500">
                <a:tc rowSpan="3">
                  <a:txBody>
                    <a:bodyPr/>
                    <a:lstStyle/>
                    <a:p>
                      <a:pPr algn="ctr" fontAlgn="ctr"/>
                      <a:r>
                        <a:rPr lang="es-CO" sz="900" b="0" i="0" u="none" strike="noStrike">
                          <a:solidFill>
                            <a:srgbClr val="000000"/>
                          </a:solidFill>
                          <a:effectLst/>
                          <a:latin typeface="Calibri" panose="020F0502020204030204" pitchFamily="34" charset="0"/>
                        </a:rPr>
                        <a:t>Suceptibilidad a la pérdidad del  suelo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Pendiente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 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25 - ≤ 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50 - ≤ 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Erosión actual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No hay o Ligera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Moderada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Severa y muy severa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3"/>
                  </a:ext>
                </a:extLst>
              </a:tr>
              <a:tr h="3048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Suscep. Movimientos en masa.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Muy baja / Baja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Alta, Muy alta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65544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xmlns="" id="{8761C9DF-7AFC-45D2-9B1B-AD25EB50B6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8197" y="1944316"/>
            <a:ext cx="1406182" cy="1787174"/>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6472" y="0"/>
            <a:ext cx="5064230" cy="6858000"/>
          </a:xfrm>
          <a:prstGeom prst="rect">
            <a:avLst/>
          </a:prstGeom>
        </p:spPr>
      </p:pic>
      <p:sp>
        <p:nvSpPr>
          <p:cNvPr id="5" name="CuadroTexto 13"/>
          <p:cNvSpPr txBox="1">
            <a:spLocks noChangeArrowheads="1"/>
          </p:cNvSpPr>
          <p:nvPr/>
        </p:nvSpPr>
        <p:spPr bwMode="auto">
          <a:xfrm>
            <a:off x="2512488" y="126080"/>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Disponibilidad Nutrientes</a:t>
            </a:r>
          </a:p>
        </p:txBody>
      </p:sp>
      <p:sp>
        <p:nvSpPr>
          <p:cNvPr id="20" name="Rectángulo 19"/>
          <p:cNvSpPr/>
          <p:nvPr/>
        </p:nvSpPr>
        <p:spPr>
          <a:xfrm flipV="1">
            <a:off x="1413138" y="2466470"/>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1" name="Rectángulo 20"/>
          <p:cNvSpPr/>
          <p:nvPr/>
        </p:nvSpPr>
        <p:spPr>
          <a:xfrm flipV="1">
            <a:off x="3017102" y="2518944"/>
            <a:ext cx="705266"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75009" y="4909636"/>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48032" y="3886946"/>
            <a:ext cx="1527121" cy="307777"/>
          </a:xfrm>
          <a:prstGeom prst="rect">
            <a:avLst/>
          </a:prstGeom>
        </p:spPr>
        <p:txBody>
          <a:bodyPr wrap="square">
            <a:spAutoFit/>
          </a:bodyPr>
          <a:lstStyle/>
          <a:p>
            <a:r>
              <a:rPr lang="es-CO" sz="1400" b="1" dirty="0">
                <a:solidFill>
                  <a:prstClr val="black"/>
                </a:solidFill>
              </a:rPr>
              <a:t>        CIC </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3357159" y="3926237"/>
            <a:ext cx="2277676" cy="307777"/>
          </a:xfrm>
          <a:prstGeom prst="rect">
            <a:avLst/>
          </a:prstGeom>
        </p:spPr>
        <p:txBody>
          <a:bodyPr wrap="square">
            <a:spAutoFit/>
          </a:bodyPr>
          <a:lstStyle/>
          <a:p>
            <a:r>
              <a:rPr lang="es-CO" sz="1400" b="1" dirty="0">
                <a:solidFill>
                  <a:prstClr val="black"/>
                </a:solidFill>
              </a:rPr>
              <a:t>Materia Orgánica</a:t>
            </a:r>
            <a:endParaRPr lang="es-CO" sz="1400" dirty="0">
              <a:solidFill>
                <a:prstClr val="black"/>
              </a:solidFill>
            </a:endParaRPr>
          </a:p>
        </p:txBody>
      </p:sp>
      <p:sp>
        <p:nvSpPr>
          <p:cNvPr id="27" name="Rectángulo 26">
            <a:extLst>
              <a:ext uri="{FF2B5EF4-FFF2-40B4-BE49-F238E27FC236}">
                <a16:creationId xmlns:a16="http://schemas.microsoft.com/office/drawing/2014/main" xmlns="" id="{3C5DB873-CAC0-49BE-B90A-A294C1473B86}"/>
              </a:ext>
            </a:extLst>
          </p:cNvPr>
          <p:cNvSpPr/>
          <p:nvPr/>
        </p:nvSpPr>
        <p:spPr>
          <a:xfrm>
            <a:off x="5203532" y="3908037"/>
            <a:ext cx="2223613" cy="307777"/>
          </a:xfrm>
          <a:prstGeom prst="rect">
            <a:avLst/>
          </a:prstGeom>
        </p:spPr>
        <p:txBody>
          <a:bodyPr wrap="square">
            <a:spAutoFit/>
          </a:bodyPr>
          <a:lstStyle/>
          <a:p>
            <a:r>
              <a:rPr lang="es-CO" sz="1400" b="1" dirty="0">
                <a:solidFill>
                  <a:prstClr val="black"/>
                </a:solidFill>
              </a:rPr>
              <a:t>Saturación de bases</a:t>
            </a:r>
            <a:endParaRPr lang="es-CO" sz="1400" dirty="0">
              <a:solidFill>
                <a:prstClr val="black"/>
              </a:solidFill>
            </a:endParaRPr>
          </a:p>
        </p:txBody>
      </p:sp>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5939" y="1944316"/>
            <a:ext cx="1406182" cy="1787174"/>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xmlns="" id="{34076653-F2CF-4E59-812F-F094B13B2A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7068" y="1937647"/>
            <a:ext cx="1406182" cy="1787174"/>
          </a:xfrm>
          <a:prstGeom prst="rect">
            <a:avLst/>
          </a:prstGeom>
          <a:ln>
            <a:noFill/>
          </a:ln>
          <a:effectLst>
            <a:outerShdw blurRad="292100" dist="139700" dir="2700000" algn="tl" rotWithShape="0">
              <a:srgbClr val="333333">
                <a:alpha val="65000"/>
              </a:srgbClr>
            </a:outerShdw>
          </a:effectLst>
        </p:spPr>
      </p:pic>
      <p:sp>
        <p:nvSpPr>
          <p:cNvPr id="16" name="Rectángulo 15">
            <a:extLst>
              <a:ext uri="{FF2B5EF4-FFF2-40B4-BE49-F238E27FC236}">
                <a16:creationId xmlns:a16="http://schemas.microsoft.com/office/drawing/2014/main" xmlns="" id="{0AA46BBF-52C2-463D-B35F-EE825B0EEC16}"/>
              </a:ext>
            </a:extLst>
          </p:cNvPr>
          <p:cNvSpPr/>
          <p:nvPr/>
        </p:nvSpPr>
        <p:spPr>
          <a:xfrm flipV="1">
            <a:off x="4829116" y="2486593"/>
            <a:ext cx="659173" cy="646331"/>
          </a:xfrm>
          <a:prstGeom prst="rect">
            <a:avLst/>
          </a:prstGeom>
          <a:noFill/>
        </p:spPr>
        <p:txBody>
          <a:bodyPr wrap="square" lIns="91440" tIns="45720" rIns="91440" bIns="45720">
            <a:spAutoFit/>
          </a:bodyPr>
          <a:lstStyle/>
          <a:p>
            <a:pPr algn="ctr"/>
            <a:r>
              <a:rPr lang="es-ES" sz="3600" b="1" dirty="0">
                <a:ln w="22225">
                  <a:solidFill>
                    <a:srgbClr val="ED7D31"/>
                  </a:solidFill>
                  <a:prstDash val="solid"/>
                </a:ln>
                <a:solidFill>
                  <a:srgbClr val="FF3300"/>
                </a:solidFill>
              </a:rPr>
              <a:t>+</a:t>
            </a:r>
          </a:p>
        </p:txBody>
      </p:sp>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32" y="1944316"/>
            <a:ext cx="1406182" cy="1787174"/>
          </a:xfrm>
          <a:prstGeom prst="rect">
            <a:avLst/>
          </a:prstGeom>
          <a:ln>
            <a:noFill/>
          </a:ln>
          <a:effectLst>
            <a:outerShdw blurRad="292100" dist="139700" dir="2700000" algn="tl" rotWithShape="0">
              <a:srgbClr val="333333">
                <a:alpha val="65000"/>
              </a:srgbClr>
            </a:outerShdw>
          </a:effectLst>
        </p:spPr>
      </p:pic>
      <p:sp>
        <p:nvSpPr>
          <p:cNvPr id="19" name="Rectángulo 18">
            <a:extLst>
              <a:ext uri="{FF2B5EF4-FFF2-40B4-BE49-F238E27FC236}">
                <a16:creationId xmlns:a16="http://schemas.microsoft.com/office/drawing/2014/main" xmlns="" id="{2C56BC82-8467-4567-A44F-667F630F8326}"/>
              </a:ext>
            </a:extLst>
          </p:cNvPr>
          <p:cNvSpPr/>
          <p:nvPr/>
        </p:nvSpPr>
        <p:spPr>
          <a:xfrm>
            <a:off x="2019947" y="3862546"/>
            <a:ext cx="1527121" cy="307777"/>
          </a:xfrm>
          <a:prstGeom prst="rect">
            <a:avLst/>
          </a:prstGeom>
        </p:spPr>
        <p:txBody>
          <a:bodyPr wrap="square">
            <a:spAutoFit/>
          </a:bodyPr>
          <a:lstStyle/>
          <a:p>
            <a:r>
              <a:rPr lang="es-CO" sz="1400" b="1" dirty="0">
                <a:solidFill>
                  <a:prstClr val="black"/>
                </a:solidFill>
              </a:rPr>
              <a:t>Acidez	</a:t>
            </a:r>
            <a:endParaRPr lang="es-CO" sz="1400" dirty="0">
              <a:solidFill>
                <a:prstClr val="black"/>
              </a:solidFill>
            </a:endParaRPr>
          </a:p>
        </p:txBody>
      </p:sp>
      <p:graphicFrame>
        <p:nvGraphicFramePr>
          <p:cNvPr id="3" name="Tabla 2"/>
          <p:cNvGraphicFramePr>
            <a:graphicFrameLocks noGrp="1"/>
          </p:cNvGraphicFramePr>
          <p:nvPr>
            <p:extLst/>
          </p:nvPr>
        </p:nvGraphicFramePr>
        <p:xfrm>
          <a:off x="171994" y="4682684"/>
          <a:ext cx="6572384" cy="1257300"/>
        </p:xfrm>
        <a:graphic>
          <a:graphicData uri="http://schemas.openxmlformats.org/drawingml/2006/table">
            <a:tbl>
              <a:tblPr/>
              <a:tblGrid>
                <a:gridCol w="1264306">
                  <a:extLst>
                    <a:ext uri="{9D8B030D-6E8A-4147-A177-3AD203B41FA5}">
                      <a16:colId xmlns:a16="http://schemas.microsoft.com/office/drawing/2014/main" xmlns="" val="20000"/>
                    </a:ext>
                  </a:extLst>
                </a:gridCol>
                <a:gridCol w="1264306">
                  <a:extLst>
                    <a:ext uri="{9D8B030D-6E8A-4147-A177-3AD203B41FA5}">
                      <a16:colId xmlns:a16="http://schemas.microsoft.com/office/drawing/2014/main" xmlns="" val="20001"/>
                    </a:ext>
                  </a:extLst>
                </a:gridCol>
                <a:gridCol w="1224170">
                  <a:extLst>
                    <a:ext uri="{9D8B030D-6E8A-4147-A177-3AD203B41FA5}">
                      <a16:colId xmlns:a16="http://schemas.microsoft.com/office/drawing/2014/main" xmlns="" val="20002"/>
                    </a:ext>
                  </a:extLst>
                </a:gridCol>
                <a:gridCol w="1003417">
                  <a:extLst>
                    <a:ext uri="{9D8B030D-6E8A-4147-A177-3AD203B41FA5}">
                      <a16:colId xmlns:a16="http://schemas.microsoft.com/office/drawing/2014/main" xmlns="" val="20003"/>
                    </a:ext>
                  </a:extLst>
                </a:gridCol>
                <a:gridCol w="933178">
                  <a:extLst>
                    <a:ext uri="{9D8B030D-6E8A-4147-A177-3AD203B41FA5}">
                      <a16:colId xmlns:a16="http://schemas.microsoft.com/office/drawing/2014/main" xmlns="" val="20004"/>
                    </a:ext>
                  </a:extLst>
                </a:gridCol>
                <a:gridCol w="883007">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190500">
                <a:tc rowSpan="4">
                  <a:txBody>
                    <a:bodyPr/>
                    <a:lstStyle/>
                    <a:p>
                      <a:pPr algn="ctr" fontAlgn="ctr"/>
                      <a:r>
                        <a:rPr lang="es-CO" sz="900" b="0" i="0" u="none" strike="noStrike">
                          <a:solidFill>
                            <a:srgbClr val="000000"/>
                          </a:solidFill>
                          <a:effectLst/>
                          <a:latin typeface="Calibri" panose="020F0502020204030204" pitchFamily="34" charset="0"/>
                        </a:rPr>
                        <a:t>Disponibilidad de nutrientes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Acidez</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5,0 - 6,0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4,5 - 4,9 y 6,1 - 6,5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4,0 - 4,4 y 6,5 - 7,3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&lt; 4,0 y  &gt; 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Saturación de bases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10 - ≤ 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&lt;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3"/>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Carbono orgánico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 0,50% - ≤ 1,70%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&lt; 0,50%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4"/>
                  </a:ext>
                </a:extLst>
              </a:tr>
              <a:tr h="3048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Capacidad de intercambio catiónico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&gt; 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 10 - 20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a:solidFill>
                            <a:srgbClr val="000000"/>
                          </a:solidFill>
                          <a:effectLst/>
                          <a:latin typeface="Calibri" panose="020F0502020204030204" pitchFamily="34" charset="0"/>
                        </a:rPr>
                        <a:t>&lt;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CO" sz="9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810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03" y="7458"/>
            <a:ext cx="5119986" cy="6850541"/>
          </a:xfrm>
          <a:prstGeom prst="rect">
            <a:avLst/>
          </a:prstGeom>
        </p:spPr>
      </p:pic>
      <p:sp>
        <p:nvSpPr>
          <p:cNvPr id="5" name="CuadroTexto 13"/>
          <p:cNvSpPr txBox="1">
            <a:spLocks noChangeArrowheads="1"/>
          </p:cNvSpPr>
          <p:nvPr/>
        </p:nvSpPr>
        <p:spPr bwMode="auto">
          <a:xfrm>
            <a:off x="2503611" y="155289"/>
            <a:ext cx="48363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s-CO" sz="2800" b="1" dirty="0">
                <a:solidFill>
                  <a:srgbClr val="179339"/>
                </a:solidFill>
                <a:latin typeface="Century Gothic" charset="0"/>
              </a:rPr>
              <a:t>Criterio </a:t>
            </a:r>
          </a:p>
          <a:p>
            <a:pPr algn="ctr"/>
            <a:r>
              <a:rPr lang="es-CO" sz="2800" b="1" dirty="0">
                <a:solidFill>
                  <a:srgbClr val="179339"/>
                </a:solidFill>
                <a:latin typeface="Century Gothic" charset="0"/>
              </a:rPr>
              <a:t>Toxicidad de Suelos </a:t>
            </a:r>
          </a:p>
        </p:txBody>
      </p:sp>
      <p:sp>
        <p:nvSpPr>
          <p:cNvPr id="20" name="Rectángulo 19"/>
          <p:cNvSpPr/>
          <p:nvPr/>
        </p:nvSpPr>
        <p:spPr>
          <a:xfrm flipV="1">
            <a:off x="2968497" y="2290015"/>
            <a:ext cx="413895" cy="646331"/>
          </a:xfrm>
          <a:prstGeom prst="rect">
            <a:avLst/>
          </a:prstGeom>
          <a:noFill/>
        </p:spPr>
        <p:txBody>
          <a:bodyPr wrap="none" lIns="91440" tIns="45720" rIns="91440" bIns="45720">
            <a:spAutoFit/>
          </a:bodyPr>
          <a:lstStyle/>
          <a:p>
            <a:pPr algn="ctr"/>
            <a:r>
              <a:rPr lang="es-ES" sz="3600" b="1" dirty="0">
                <a:ln w="22225">
                  <a:solidFill>
                    <a:srgbClr val="ED7D31"/>
                  </a:solidFill>
                  <a:prstDash val="solid"/>
                </a:ln>
                <a:solidFill>
                  <a:srgbClr val="FF3300"/>
                </a:solidFill>
              </a:rPr>
              <a:t>+</a:t>
            </a:r>
          </a:p>
        </p:txBody>
      </p:sp>
      <p:sp>
        <p:nvSpPr>
          <p:cNvPr id="23" name="Rectángulo 22"/>
          <p:cNvSpPr/>
          <p:nvPr/>
        </p:nvSpPr>
        <p:spPr>
          <a:xfrm>
            <a:off x="6857137" y="5095873"/>
            <a:ext cx="606256" cy="1107996"/>
          </a:xfrm>
          <a:prstGeom prst="rect">
            <a:avLst/>
          </a:prstGeom>
          <a:noFill/>
        </p:spPr>
        <p:txBody>
          <a:bodyPr wrap="none" lIns="91440" tIns="45720" rIns="91440" bIns="45720">
            <a:spAutoFit/>
          </a:bodyPr>
          <a:lstStyle/>
          <a:p>
            <a:pPr algn="ctr"/>
            <a:r>
              <a:rPr lang="es-ES" sz="6600" b="1" dirty="0">
                <a:ln w="22225">
                  <a:solidFill>
                    <a:srgbClr val="ED7D31"/>
                  </a:solidFill>
                  <a:prstDash val="solid"/>
                </a:ln>
                <a:solidFill>
                  <a:srgbClr val="FF0000"/>
                </a:solidFill>
              </a:rPr>
              <a:t>=</a:t>
            </a:r>
          </a:p>
        </p:txBody>
      </p:sp>
      <p:sp>
        <p:nvSpPr>
          <p:cNvPr id="2" name="Rectángulo 1"/>
          <p:cNvSpPr/>
          <p:nvPr/>
        </p:nvSpPr>
        <p:spPr>
          <a:xfrm>
            <a:off x="678348" y="3963076"/>
            <a:ext cx="2704044" cy="307777"/>
          </a:xfrm>
          <a:prstGeom prst="rect">
            <a:avLst/>
          </a:prstGeom>
        </p:spPr>
        <p:txBody>
          <a:bodyPr wrap="square">
            <a:spAutoFit/>
          </a:bodyPr>
          <a:lstStyle/>
          <a:p>
            <a:r>
              <a:rPr lang="es-CO" sz="1400" b="1" dirty="0">
                <a:solidFill>
                  <a:prstClr val="black"/>
                </a:solidFill>
              </a:rPr>
              <a:t>Salinidad y/o </a:t>
            </a:r>
            <a:r>
              <a:rPr lang="es-CO" sz="1400" b="1" dirty="0" err="1">
                <a:solidFill>
                  <a:prstClr val="black"/>
                </a:solidFill>
              </a:rPr>
              <a:t>sodicidad</a:t>
            </a:r>
            <a:endParaRPr lang="es-CO" sz="1400" dirty="0">
              <a:solidFill>
                <a:prstClr val="black"/>
              </a:solidFill>
            </a:endParaRPr>
          </a:p>
        </p:txBody>
      </p:sp>
      <p:sp>
        <p:nvSpPr>
          <p:cNvPr id="26" name="Rectángulo 25">
            <a:extLst>
              <a:ext uri="{FF2B5EF4-FFF2-40B4-BE49-F238E27FC236}">
                <a16:creationId xmlns:a16="http://schemas.microsoft.com/office/drawing/2014/main" xmlns="" id="{119E57A7-AA93-4445-BF28-3EBF5A054AB4}"/>
              </a:ext>
            </a:extLst>
          </p:cNvPr>
          <p:cNvSpPr/>
          <p:nvPr/>
        </p:nvSpPr>
        <p:spPr>
          <a:xfrm>
            <a:off x="3221974" y="3963076"/>
            <a:ext cx="2851902" cy="307777"/>
          </a:xfrm>
          <a:prstGeom prst="rect">
            <a:avLst/>
          </a:prstGeom>
        </p:spPr>
        <p:txBody>
          <a:bodyPr wrap="square">
            <a:spAutoFit/>
          </a:bodyPr>
          <a:lstStyle/>
          <a:p>
            <a:r>
              <a:rPr lang="es-CO" sz="1400" b="1" dirty="0">
                <a:solidFill>
                  <a:prstClr val="black"/>
                </a:solidFill>
              </a:rPr>
              <a:t>Saturación de Aluminio </a:t>
            </a:r>
            <a:endParaRPr lang="es-CO" sz="1400" dirty="0">
              <a:solidFill>
                <a:prstClr val="black"/>
              </a:solidFill>
            </a:endParaRPr>
          </a:p>
        </p:txBody>
      </p:sp>
      <p:pic>
        <p:nvPicPr>
          <p:cNvPr id="17" name="Imagen 16">
            <a:extLst>
              <a:ext uri="{FF2B5EF4-FFF2-40B4-BE49-F238E27FC236}">
                <a16:creationId xmlns:a16="http://schemas.microsoft.com/office/drawing/2014/main" xmlns="" id="{99D9674E-F5FC-4F04-B930-D0CA65DFC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5105" y="1621573"/>
            <a:ext cx="1642876" cy="2088000"/>
          </a:xfrm>
          <a:prstGeom prst="rect">
            <a:avLst/>
          </a:prstGeom>
          <a:ln>
            <a:noFill/>
          </a:ln>
          <a:effectLst>
            <a:outerShdw blurRad="292100" dist="139700" dir="2700000" algn="tl" rotWithShape="0">
              <a:srgbClr val="333333">
                <a:alpha val="65000"/>
              </a:srgbClr>
            </a:outerShdw>
          </a:effectLst>
        </p:spPr>
      </p:pic>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128" y="1621573"/>
            <a:ext cx="1642877" cy="208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nvPr>
        </p:nvGraphicFramePr>
        <p:xfrm>
          <a:off x="171274" y="4890192"/>
          <a:ext cx="6571480" cy="952500"/>
        </p:xfrm>
        <a:graphic>
          <a:graphicData uri="http://schemas.openxmlformats.org/drawingml/2006/table">
            <a:tbl>
              <a:tblPr/>
              <a:tblGrid>
                <a:gridCol w="1264132">
                  <a:extLst>
                    <a:ext uri="{9D8B030D-6E8A-4147-A177-3AD203B41FA5}">
                      <a16:colId xmlns:a16="http://schemas.microsoft.com/office/drawing/2014/main" xmlns="" val="20000"/>
                    </a:ext>
                  </a:extLst>
                </a:gridCol>
                <a:gridCol w="1264132">
                  <a:extLst>
                    <a:ext uri="{9D8B030D-6E8A-4147-A177-3AD203B41FA5}">
                      <a16:colId xmlns:a16="http://schemas.microsoft.com/office/drawing/2014/main" xmlns="" val="20001"/>
                    </a:ext>
                  </a:extLst>
                </a:gridCol>
                <a:gridCol w="1224001">
                  <a:extLst>
                    <a:ext uri="{9D8B030D-6E8A-4147-A177-3AD203B41FA5}">
                      <a16:colId xmlns:a16="http://schemas.microsoft.com/office/drawing/2014/main" xmlns="" val="20002"/>
                    </a:ext>
                  </a:extLst>
                </a:gridCol>
                <a:gridCol w="1003279">
                  <a:extLst>
                    <a:ext uri="{9D8B030D-6E8A-4147-A177-3AD203B41FA5}">
                      <a16:colId xmlns:a16="http://schemas.microsoft.com/office/drawing/2014/main" xmlns="" val="20003"/>
                    </a:ext>
                  </a:extLst>
                </a:gridCol>
                <a:gridCol w="933050">
                  <a:extLst>
                    <a:ext uri="{9D8B030D-6E8A-4147-A177-3AD203B41FA5}">
                      <a16:colId xmlns:a16="http://schemas.microsoft.com/office/drawing/2014/main" xmlns="" val="20004"/>
                    </a:ext>
                  </a:extLst>
                </a:gridCol>
                <a:gridCol w="882886">
                  <a:extLst>
                    <a:ext uri="{9D8B030D-6E8A-4147-A177-3AD203B41FA5}">
                      <a16:colId xmlns:a16="http://schemas.microsoft.com/office/drawing/2014/main" xmlns="" val="20005"/>
                    </a:ext>
                  </a:extLst>
                </a:gridCol>
              </a:tblGrid>
              <a:tr h="190500">
                <a:tc rowSpan="2">
                  <a:txBody>
                    <a:bodyPr/>
                    <a:lstStyle/>
                    <a:p>
                      <a:pPr algn="ctr" fontAlgn="ctr"/>
                      <a:r>
                        <a:rPr lang="es-CO" sz="900" b="0" i="0" u="none" strike="noStrike" dirty="0">
                          <a:solidFill>
                            <a:srgbClr val="000000"/>
                          </a:solidFill>
                          <a:effectLst/>
                          <a:latin typeface="Calibri" panose="020F0502020204030204" pitchFamily="34" charset="0"/>
                        </a:rPr>
                        <a:t>Cualidad/criterio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CO" sz="900" b="0" i="0" u="none" strike="noStrike">
                          <a:solidFill>
                            <a:srgbClr val="000000"/>
                          </a:solidFill>
                          <a:effectLst/>
                          <a:latin typeface="Calibri" panose="020F0502020204030204" pitchFamily="34" charset="0"/>
                        </a:rPr>
                        <a:t>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es-CO" sz="900" b="0" i="0" u="none" strike="noStrike" dirty="0">
                          <a:solidFill>
                            <a:srgbClr val="000000"/>
                          </a:solidFill>
                          <a:effectLst/>
                          <a:latin typeface="Calibri" panose="020F0502020204030204" pitchFamily="34" charset="0"/>
                        </a:rPr>
                        <a:t>Aptitud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0000"/>
                  </a:ext>
                </a:extLst>
              </a:tr>
              <a:tr h="190500">
                <a:tc vMerge="1">
                  <a:txBody>
                    <a:bodyPr/>
                    <a:lstStyle/>
                    <a:p>
                      <a:endParaRPr lang="es-CO"/>
                    </a:p>
                  </a:txBody>
                  <a:tcPr/>
                </a:tc>
                <a:tc vMerge="1">
                  <a:txBody>
                    <a:bodyPr/>
                    <a:lstStyle/>
                    <a:p>
                      <a:endParaRPr lang="es-CO"/>
                    </a:p>
                  </a:txBody>
                  <a:tcPr/>
                </a:tc>
                <a:tc>
                  <a:txBody>
                    <a:bodyPr/>
                    <a:lstStyle/>
                    <a:p>
                      <a:pPr algn="ctr" fontAlgn="ctr"/>
                      <a:r>
                        <a:rPr lang="es-CO" sz="900" b="1" i="0" u="none" strike="noStrike">
                          <a:solidFill>
                            <a:srgbClr val="000000"/>
                          </a:solidFill>
                          <a:effectLst/>
                          <a:latin typeface="Calibri" panose="020F0502020204030204" pitchFamily="34" charset="0"/>
                        </a:rPr>
                        <a:t>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6600"/>
                    </a:solidFill>
                  </a:tcPr>
                </a:tc>
                <a:tc>
                  <a:txBody>
                    <a:bodyPr/>
                    <a:lstStyle/>
                    <a:p>
                      <a:pPr algn="ctr" fontAlgn="ctr"/>
                      <a:r>
                        <a:rPr lang="es-CO" sz="900" b="1" i="0" u="none" strike="noStrike">
                          <a:solidFill>
                            <a:srgbClr val="000000"/>
                          </a:solidFill>
                          <a:effectLst/>
                          <a:latin typeface="Calibri" panose="020F0502020204030204" pitchFamily="34" charset="0"/>
                        </a:rPr>
                        <a:t>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8D400"/>
                    </a:solidFill>
                  </a:tcPr>
                </a:tc>
                <a:tc>
                  <a:txBody>
                    <a:bodyPr/>
                    <a:lstStyle/>
                    <a:p>
                      <a:pPr algn="ctr" fontAlgn="ctr"/>
                      <a:r>
                        <a:rPr lang="es-CO" sz="900" b="1" i="0" u="none" strike="noStrike">
                          <a:solidFill>
                            <a:srgbClr val="000000"/>
                          </a:solidFill>
                          <a:effectLst/>
                          <a:latin typeface="Calibri" panose="020F0502020204030204" pitchFamily="34" charset="0"/>
                        </a:rPr>
                        <a:t>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FBE"/>
                    </a:solidFill>
                  </a:tcPr>
                </a:tc>
                <a:tc>
                  <a:txBody>
                    <a:bodyPr/>
                    <a:lstStyle/>
                    <a:p>
                      <a:pPr algn="ctr" fontAlgn="ctr"/>
                      <a:r>
                        <a:rPr lang="es-CO" sz="900" b="1" i="0" u="none" strike="noStrike">
                          <a:solidFill>
                            <a:srgbClr val="000000"/>
                          </a:solidFill>
                          <a:effectLst/>
                          <a:latin typeface="Calibri" panose="020F0502020204030204" pitchFamily="34" charset="0"/>
                        </a:rPr>
                        <a:t>N1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1E1"/>
                    </a:solidFill>
                  </a:tcPr>
                </a:tc>
                <a:extLst>
                  <a:ext uri="{0D108BD9-81ED-4DB2-BD59-A6C34878D82A}">
                    <a16:rowId xmlns:a16="http://schemas.microsoft.com/office/drawing/2014/main" xmlns="" val="10001"/>
                  </a:ext>
                </a:extLst>
              </a:tr>
              <a:tr h="190500">
                <a:tc rowSpan="3">
                  <a:txBody>
                    <a:bodyPr/>
                    <a:lstStyle/>
                    <a:p>
                      <a:pPr algn="ctr" fontAlgn="ctr"/>
                      <a:r>
                        <a:rPr lang="es-CO" sz="900" b="0" i="0" u="none" strike="noStrike">
                          <a:solidFill>
                            <a:srgbClr val="000000"/>
                          </a:solidFill>
                          <a:effectLst/>
                          <a:latin typeface="Calibri" panose="020F0502020204030204" pitchFamily="34" charset="0"/>
                        </a:rPr>
                        <a:t>Toxicidad por sales y/o sodio y aluminio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Saturación de sodio (PSI)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10 - 15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&gt; 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Salinidad (CE dS/m)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&lt;2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2 - 4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4 - 8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&gt;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90500">
                <a:tc vMerge="1">
                  <a:txBody>
                    <a:bodyPr/>
                    <a:lstStyle/>
                    <a:p>
                      <a:endParaRPr lang="es-CO"/>
                    </a:p>
                  </a:txBody>
                  <a:tcPr/>
                </a:tc>
                <a:tc>
                  <a:txBody>
                    <a:bodyPr/>
                    <a:lstStyle/>
                    <a:p>
                      <a:pPr algn="ctr" fontAlgn="ctr"/>
                      <a:r>
                        <a:rPr lang="es-CO" sz="900" b="0" i="0" u="none" strike="noStrike">
                          <a:solidFill>
                            <a:srgbClr val="000000"/>
                          </a:solidFill>
                          <a:effectLst/>
                          <a:latin typeface="Calibri" panose="020F0502020204030204" pitchFamily="34" charset="0"/>
                        </a:rPr>
                        <a:t>Saturación de aluminio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0 - 30%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30 - 60%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a:solidFill>
                            <a:srgbClr val="000000"/>
                          </a:solidFill>
                          <a:effectLst/>
                          <a:latin typeface="Calibri" panose="020F0502020204030204" pitchFamily="34" charset="0"/>
                        </a:rPr>
                        <a:t>&gt;60%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99432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nvPr>
        </p:nvGraphicFramePr>
        <p:xfrm>
          <a:off x="546710" y="1492624"/>
          <a:ext cx="11645290" cy="536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Título"/>
          <p:cNvSpPr txBox="1">
            <a:spLocks/>
          </p:cNvSpPr>
          <p:nvPr/>
        </p:nvSpPr>
        <p:spPr>
          <a:xfrm>
            <a:off x="3567450" y="89686"/>
            <a:ext cx="5085184" cy="1023227"/>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SOCIOECONÓMICO</a:t>
            </a:r>
            <a:endParaRPr lang="es-CO" b="1" dirty="0">
              <a:solidFill>
                <a:schemeClr val="bg1"/>
              </a:solidFill>
              <a:latin typeface="Century Gothic" pitchFamily="34" charset="0"/>
            </a:endParaRPr>
          </a:p>
        </p:txBody>
      </p:sp>
    </p:spTree>
    <p:extLst>
      <p:ext uri="{BB962C8B-B14F-4D97-AF65-F5344CB8AC3E}">
        <p14:creationId xmlns:p14="http://schemas.microsoft.com/office/powerpoint/2010/main" val="1066314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6032500" y="5194300"/>
            <a:ext cx="6159500" cy="1663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Diagrama 4"/>
          <p:cNvGraphicFramePr/>
          <p:nvPr>
            <p:extLst/>
          </p:nvPr>
        </p:nvGraphicFramePr>
        <p:xfrm>
          <a:off x="1579790" y="1419224"/>
          <a:ext cx="7825468" cy="562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3 Título"/>
          <p:cNvSpPr txBox="1">
            <a:spLocks/>
          </p:cNvSpPr>
          <p:nvPr/>
        </p:nvSpPr>
        <p:spPr>
          <a:xfrm>
            <a:off x="3567450" y="89686"/>
            <a:ext cx="5085184" cy="1023227"/>
          </a:xfrm>
          <a:prstGeom prst="rect">
            <a:avLst/>
          </a:prstGeom>
          <a:solidFill>
            <a:srgbClr val="199725"/>
          </a:solidFill>
        </p:spPr>
        <p:txBody>
          <a:bodyPr anchor="ctr">
            <a:noAutofit/>
          </a:bodyPr>
          <a:lstStyle/>
          <a:p>
            <a:pPr algn="ctr"/>
            <a:r>
              <a:rPr lang="es-ES_tradnl" b="1" dirty="0">
                <a:solidFill>
                  <a:schemeClr val="bg1"/>
                </a:solidFill>
                <a:latin typeface="Century Gothic" pitchFamily="34" charset="0"/>
              </a:rPr>
              <a:t>Criterios y variables</a:t>
            </a:r>
          </a:p>
          <a:p>
            <a:pPr algn="ctr"/>
            <a:r>
              <a:rPr lang="es-ES_tradnl" b="1" dirty="0">
                <a:solidFill>
                  <a:schemeClr val="bg1"/>
                </a:solidFill>
                <a:latin typeface="Century Gothic" pitchFamily="34" charset="0"/>
              </a:rPr>
              <a:t>Componente SOCIOECOSISTÉMICO</a:t>
            </a:r>
            <a:endParaRPr lang="es-CO" b="1" dirty="0">
              <a:solidFill>
                <a:schemeClr val="bg1"/>
              </a:solidFill>
              <a:latin typeface="Century Gothic" pitchFamily="34" charset="0"/>
            </a:endParaRPr>
          </a:p>
        </p:txBody>
      </p:sp>
    </p:spTree>
    <p:extLst>
      <p:ext uri="{BB962C8B-B14F-4D97-AF65-F5344CB8AC3E}">
        <p14:creationId xmlns:p14="http://schemas.microsoft.com/office/powerpoint/2010/main" val="184543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216968-10B1-48EA-BF46-B71F0317F6C5}"/>
              </a:ext>
            </a:extLst>
          </p:cNvPr>
          <p:cNvSpPr>
            <a:spLocks noGrp="1"/>
          </p:cNvSpPr>
          <p:nvPr>
            <p:ph type="ctrTitle"/>
          </p:nvPr>
        </p:nvSpPr>
        <p:spPr/>
        <p:txBody>
          <a:bodyPr/>
          <a:lstStyle/>
          <a:p>
            <a:endParaRPr lang="es-CO"/>
          </a:p>
        </p:txBody>
      </p:sp>
      <p:sp>
        <p:nvSpPr>
          <p:cNvPr id="3" name="Subtítulo 2">
            <a:extLst>
              <a:ext uri="{FF2B5EF4-FFF2-40B4-BE49-F238E27FC236}">
                <a16:creationId xmlns:a16="http://schemas.microsoft.com/office/drawing/2014/main" xmlns="" id="{29658BA0-C15B-4DF4-A6EE-AF457FBB120E}"/>
              </a:ext>
            </a:extLst>
          </p:cNvPr>
          <p:cNvSpPr>
            <a:spLocks noGrp="1"/>
          </p:cNvSpPr>
          <p:nvPr>
            <p:ph type="subTitle" idx="1"/>
          </p:nvPr>
        </p:nvSpPr>
        <p:spPr/>
        <p:txBody>
          <a:bodyPr/>
          <a:lstStyle/>
          <a:p>
            <a:endParaRPr lang="es-CO"/>
          </a:p>
        </p:txBody>
      </p:sp>
      <p:pic>
        <p:nvPicPr>
          <p:cNvPr id="4" name="Imagen 3">
            <a:extLst>
              <a:ext uri="{FF2B5EF4-FFF2-40B4-BE49-F238E27FC236}">
                <a16:creationId xmlns:a16="http://schemas.microsoft.com/office/drawing/2014/main" xmlns="" id="{9B5C5EC2-4A3A-4CF8-804E-5CBBCDEC59B8}"/>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6" descr="Resultado de imagen para upra">
            <a:extLst>
              <a:ext uri="{FF2B5EF4-FFF2-40B4-BE49-F238E27FC236}">
                <a16:creationId xmlns:a16="http://schemas.microsoft.com/office/drawing/2014/main" xmlns="" id="{6186AA1E-5ABE-4C72-B7A6-2FB2EDE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112"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extLst>
              <a:ext uri="{FF2B5EF4-FFF2-40B4-BE49-F238E27FC236}">
                <a16:creationId xmlns:a16="http://schemas.microsoft.com/office/drawing/2014/main" xmlns="" id="{F76928CB-4277-4733-8AC1-D208BE363440}"/>
              </a:ext>
            </a:extLst>
          </p:cNvPr>
          <p:cNvSpPr/>
          <p:nvPr/>
        </p:nvSpPr>
        <p:spPr>
          <a:xfrm>
            <a:off x="762476" y="4625816"/>
            <a:ext cx="10667047" cy="2021523"/>
          </a:xfrm>
          <a:prstGeom prst="roundRect">
            <a:avLst/>
          </a:prstGeom>
          <a:solidFill>
            <a:schemeClr val="accent3">
              <a:lumMod val="75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6000" dirty="0">
                <a:solidFill>
                  <a:prstClr val="white"/>
                </a:solidFill>
              </a:rPr>
              <a:t>COMPONENTE SOCIOECOSISTEMICO</a:t>
            </a:r>
          </a:p>
        </p:txBody>
      </p:sp>
      <p:sp>
        <p:nvSpPr>
          <p:cNvPr id="7" name="Rectángulo: esquinas redondeadas 6">
            <a:extLst>
              <a:ext uri="{FF2B5EF4-FFF2-40B4-BE49-F238E27FC236}">
                <a16:creationId xmlns:a16="http://schemas.microsoft.com/office/drawing/2014/main" xmlns="" id="{04DDA48F-302F-456D-8B65-D2D7E32AE86D}"/>
              </a:ext>
            </a:extLst>
          </p:cNvPr>
          <p:cNvSpPr/>
          <p:nvPr/>
        </p:nvSpPr>
        <p:spPr>
          <a:xfrm>
            <a:off x="5783104" y="976710"/>
            <a:ext cx="3718560" cy="3307556"/>
          </a:xfrm>
          <a:prstGeom prst="roundRect">
            <a:avLst/>
          </a:prstGeom>
          <a:solidFill>
            <a:srgbClr val="92D05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5400" dirty="0">
                <a:solidFill>
                  <a:prstClr val="white"/>
                </a:solidFill>
              </a:rPr>
              <a:t>VARIABLES</a:t>
            </a:r>
          </a:p>
          <a:p>
            <a:pPr algn="ctr"/>
            <a:r>
              <a:rPr lang="es-CO" sz="5400" dirty="0">
                <a:solidFill>
                  <a:prstClr val="white"/>
                </a:solidFill>
              </a:rPr>
              <a:t>5 </a:t>
            </a:r>
          </a:p>
        </p:txBody>
      </p:sp>
      <p:sp>
        <p:nvSpPr>
          <p:cNvPr id="8" name="Rectángulo: esquinas redondeadas 7">
            <a:extLst>
              <a:ext uri="{FF2B5EF4-FFF2-40B4-BE49-F238E27FC236}">
                <a16:creationId xmlns:a16="http://schemas.microsoft.com/office/drawing/2014/main" xmlns="" id="{97EC6DD9-791E-4364-B479-50DD59C792DA}"/>
              </a:ext>
            </a:extLst>
          </p:cNvPr>
          <p:cNvSpPr/>
          <p:nvPr/>
        </p:nvSpPr>
        <p:spPr>
          <a:xfrm>
            <a:off x="1310640" y="976710"/>
            <a:ext cx="3718560" cy="3307556"/>
          </a:xfrm>
          <a:prstGeom prst="roundRect">
            <a:avLst/>
          </a:prstGeom>
          <a:solidFill>
            <a:schemeClr val="accent6">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dirty="0">
                <a:solidFill>
                  <a:prstClr val="white"/>
                </a:solidFill>
              </a:rPr>
              <a:t> </a:t>
            </a:r>
            <a:r>
              <a:rPr lang="es-CO" sz="5400" dirty="0">
                <a:solidFill>
                  <a:prstClr val="white"/>
                </a:solidFill>
              </a:rPr>
              <a:t>CRITERIOS</a:t>
            </a:r>
          </a:p>
          <a:p>
            <a:pPr algn="ctr"/>
            <a:r>
              <a:rPr lang="es-CO" sz="5400" dirty="0">
                <a:solidFill>
                  <a:prstClr val="white"/>
                </a:solidFill>
              </a:rPr>
              <a:t>5</a:t>
            </a:r>
            <a:endParaRPr lang="es-CO" sz="4000" dirty="0">
              <a:solidFill>
                <a:prstClr val="white"/>
              </a:solidFill>
            </a:endParaRPr>
          </a:p>
        </p:txBody>
      </p:sp>
    </p:spTree>
    <p:extLst>
      <p:ext uri="{BB962C8B-B14F-4D97-AF65-F5344CB8AC3E}">
        <p14:creationId xmlns:p14="http://schemas.microsoft.com/office/powerpoint/2010/main" val="49950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xmlns="" id="{54659EE1-A410-47A1-9EB5-B9111CFB101E}"/>
              </a:ext>
            </a:extLst>
          </p:cNvPr>
          <p:cNvSpPr/>
          <p:nvPr/>
        </p:nvSpPr>
        <p:spPr>
          <a:xfrm>
            <a:off x="0" y="0"/>
            <a:ext cx="3276600" cy="6858000"/>
          </a:xfrm>
          <a:prstGeom prst="rect">
            <a:avLst/>
          </a:prstGeom>
          <a:gradFill>
            <a:gsLst>
              <a:gs pos="0">
                <a:schemeClr val="accent1">
                  <a:lumMod val="5000"/>
                  <a:lumOff val="95000"/>
                </a:schemeClr>
              </a:gs>
              <a:gs pos="98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3" name="Imagen 2">
            <a:extLst>
              <a:ext uri="{FF2B5EF4-FFF2-40B4-BE49-F238E27FC236}">
                <a16:creationId xmlns:a16="http://schemas.microsoft.com/office/drawing/2014/main" xmlns="" id="{5B33E570-A033-45D5-8050-D0729F813F3A}"/>
              </a:ext>
            </a:extLst>
          </p:cNvPr>
          <p:cNvPicPr>
            <a:picLocks noChangeAspect="1"/>
          </p:cNvPicPr>
          <p:nvPr/>
        </p:nvPicPr>
        <p:blipFill rotWithShape="1">
          <a:blip r:embed="rId2"/>
          <a:srcRect l="11852" t="1778"/>
          <a:stretch/>
        </p:blipFill>
        <p:spPr>
          <a:xfrm>
            <a:off x="3276600" y="0"/>
            <a:ext cx="9037320" cy="6858000"/>
          </a:xfrm>
          <a:prstGeom prst="rect">
            <a:avLst/>
          </a:prstGeom>
        </p:spPr>
      </p:pic>
      <p:pic>
        <p:nvPicPr>
          <p:cNvPr id="6" name="Picture 6" descr="Resultado de imagen para upra">
            <a:extLst>
              <a:ext uri="{FF2B5EF4-FFF2-40B4-BE49-F238E27FC236}">
                <a16:creationId xmlns:a16="http://schemas.microsoft.com/office/drawing/2014/main" xmlns="" id="{75CE2DE9-2704-46C9-92CA-602AE2EE1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FB78D201-DC89-464B-945D-6F58F68777F0}"/>
              </a:ext>
            </a:extLst>
          </p:cNvPr>
          <p:cNvSpPr txBox="1"/>
          <p:nvPr/>
        </p:nvSpPr>
        <p:spPr>
          <a:xfrm>
            <a:off x="0" y="4688175"/>
            <a:ext cx="3550920" cy="2169825"/>
          </a:xfrm>
          <a:prstGeom prst="rect">
            <a:avLst/>
          </a:prstGeom>
          <a:noFill/>
          <a:ln>
            <a:noFill/>
          </a:ln>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Apropiación</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Agua</a:t>
            </a:r>
          </a:p>
        </p:txBody>
      </p:sp>
    </p:spTree>
    <p:extLst>
      <p:ext uri="{BB962C8B-B14F-4D97-AF65-F5344CB8AC3E}">
        <p14:creationId xmlns:p14="http://schemas.microsoft.com/office/powerpoint/2010/main" val="4239926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diagonales cortadas 16">
            <a:extLst>
              <a:ext uri="{FF2B5EF4-FFF2-40B4-BE49-F238E27FC236}">
                <a16:creationId xmlns:a16="http://schemas.microsoft.com/office/drawing/2014/main" xmlns="" id="{FE3F5BA1-39A4-4A18-B5A1-EC345318F7BF}"/>
              </a:ext>
            </a:extLst>
          </p:cNvPr>
          <p:cNvSpPr/>
          <p:nvPr/>
        </p:nvSpPr>
        <p:spPr>
          <a:xfrm>
            <a:off x="3472695" y="1863466"/>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4" name="Rectángulo: esquinas diagonales cortadas 13">
            <a:extLst>
              <a:ext uri="{FF2B5EF4-FFF2-40B4-BE49-F238E27FC236}">
                <a16:creationId xmlns:a16="http://schemas.microsoft.com/office/drawing/2014/main" xmlns="" id="{7C08BFEE-26ED-4DB4-97B7-9868ACEE68F0}"/>
              </a:ext>
            </a:extLst>
          </p:cNvPr>
          <p:cNvSpPr/>
          <p:nvPr/>
        </p:nvSpPr>
        <p:spPr>
          <a:xfrm>
            <a:off x="7731564" y="1843964"/>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9" name="Rectángulo 8">
            <a:extLst>
              <a:ext uri="{FF2B5EF4-FFF2-40B4-BE49-F238E27FC236}">
                <a16:creationId xmlns:a16="http://schemas.microsoft.com/office/drawing/2014/main" xmlns="" id="{224230DB-ED23-4752-A68E-4E1CF060CB15}"/>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6" name="Picture 6" descr="Resultado de imagen para upra">
            <a:extLst>
              <a:ext uri="{FF2B5EF4-FFF2-40B4-BE49-F238E27FC236}">
                <a16:creationId xmlns:a16="http://schemas.microsoft.com/office/drawing/2014/main" xmlns="" id="{5F4AF53B-593B-4F87-ADE9-3C8661932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D6AFC3D5-0CC5-4FBB-AEFE-73F21AF309CC}"/>
              </a:ext>
            </a:extLst>
          </p:cNvPr>
          <p:cNvSpPr txBox="1"/>
          <p:nvPr/>
        </p:nvSpPr>
        <p:spPr>
          <a:xfrm>
            <a:off x="0" y="4688175"/>
            <a:ext cx="3550920" cy="2169825"/>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Cambio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Cobertura</a:t>
            </a:r>
          </a:p>
        </p:txBody>
      </p:sp>
      <p:sp>
        <p:nvSpPr>
          <p:cNvPr id="2" name="Rectángulo: esquinas redondeadas 1">
            <a:extLst>
              <a:ext uri="{FF2B5EF4-FFF2-40B4-BE49-F238E27FC236}">
                <a16:creationId xmlns:a16="http://schemas.microsoft.com/office/drawing/2014/main" xmlns="" id="{97AFAE46-A195-4EE7-B5E9-BB9A6CB7961B}"/>
              </a:ext>
            </a:extLst>
          </p:cNvPr>
          <p:cNvSpPr/>
          <p:nvPr/>
        </p:nvSpPr>
        <p:spPr>
          <a:xfrm>
            <a:off x="4326135" y="343728"/>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prstClr val="white"/>
                </a:solidFill>
              </a:rPr>
              <a:t>ETP</a:t>
            </a:r>
          </a:p>
        </p:txBody>
      </p:sp>
      <p:sp>
        <p:nvSpPr>
          <p:cNvPr id="8" name="Rectángulo: esquinas redondeadas 7">
            <a:extLst>
              <a:ext uri="{FF2B5EF4-FFF2-40B4-BE49-F238E27FC236}">
                <a16:creationId xmlns:a16="http://schemas.microsoft.com/office/drawing/2014/main" xmlns="" id="{63FB1F0D-CC0D-4311-BA78-F2F38FDCD265}"/>
              </a:ext>
            </a:extLst>
          </p:cNvPr>
          <p:cNvSpPr/>
          <p:nvPr/>
        </p:nvSpPr>
        <p:spPr>
          <a:xfrm>
            <a:off x="7379557" y="343728"/>
            <a:ext cx="4147304"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prstClr val="white"/>
                </a:solidFill>
              </a:rPr>
              <a:t>SZH ( OFERTA – DEMANDA)</a:t>
            </a:r>
          </a:p>
        </p:txBody>
      </p:sp>
      <p:sp>
        <p:nvSpPr>
          <p:cNvPr id="4" name="Rectángulo: esquinas redondeadas 3">
            <a:extLst>
              <a:ext uri="{FF2B5EF4-FFF2-40B4-BE49-F238E27FC236}">
                <a16:creationId xmlns:a16="http://schemas.microsoft.com/office/drawing/2014/main" xmlns="" id="{7708E2E3-FABD-4462-83DF-6769F4C684DF}"/>
              </a:ext>
            </a:extLst>
          </p:cNvPr>
          <p:cNvSpPr/>
          <p:nvPr/>
        </p:nvSpPr>
        <p:spPr>
          <a:xfrm>
            <a:off x="7910396" y="3589361"/>
            <a:ext cx="3992880" cy="907748"/>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white"/>
                </a:solidFill>
              </a:rPr>
              <a:t>Cell </a:t>
            </a:r>
            <a:r>
              <a:rPr lang="es-CO" sz="4000" b="1" dirty="0" err="1">
                <a:solidFill>
                  <a:prstClr val="white"/>
                </a:solidFill>
              </a:rPr>
              <a:t>statistics</a:t>
            </a:r>
            <a:endParaRPr lang="es-CO" sz="4000" b="1" dirty="0">
              <a:solidFill>
                <a:prstClr val="white"/>
              </a:solidFill>
            </a:endParaRPr>
          </a:p>
        </p:txBody>
      </p:sp>
      <p:sp>
        <p:nvSpPr>
          <p:cNvPr id="11" name="Rectángulo: esquinas redondeadas 10">
            <a:extLst>
              <a:ext uri="{FF2B5EF4-FFF2-40B4-BE49-F238E27FC236}">
                <a16:creationId xmlns:a16="http://schemas.microsoft.com/office/drawing/2014/main" xmlns="" id="{B003C183-501E-48C1-A9CA-7D49E64184D7}"/>
              </a:ext>
            </a:extLst>
          </p:cNvPr>
          <p:cNvSpPr/>
          <p:nvPr/>
        </p:nvSpPr>
        <p:spPr>
          <a:xfrm>
            <a:off x="3784993" y="3589361"/>
            <a:ext cx="2632712"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Árbol de decisión </a:t>
            </a:r>
          </a:p>
        </p:txBody>
      </p:sp>
      <p:sp>
        <p:nvSpPr>
          <p:cNvPr id="5" name="Flecha: a la derecha 4">
            <a:extLst>
              <a:ext uri="{FF2B5EF4-FFF2-40B4-BE49-F238E27FC236}">
                <a16:creationId xmlns:a16="http://schemas.microsoft.com/office/drawing/2014/main" xmlns="" id="{407EB98E-DA21-44FD-9486-1855D9762480}"/>
              </a:ext>
            </a:extLst>
          </p:cNvPr>
          <p:cNvSpPr/>
          <p:nvPr/>
        </p:nvSpPr>
        <p:spPr>
          <a:xfrm>
            <a:off x="6696430" y="3784898"/>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601413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xmlns="" id="{CDD3BD83-4B7E-44CC-B40D-6A3C14E161E7}"/>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2050" name="Picture 2" descr="https://www.agenciafiscal.pe/Storage/modsnw/image/5328-y2Dj2Gc1Hp2Kx2Q.jpg">
            <a:extLst>
              <a:ext uri="{FF2B5EF4-FFF2-40B4-BE49-F238E27FC236}">
                <a16:creationId xmlns:a16="http://schemas.microsoft.com/office/drawing/2014/main" xmlns="" id="{BD2E3414-C149-4FE5-AE88-240817619E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66"/>
          <a:stretch/>
        </p:blipFill>
        <p:spPr bwMode="auto">
          <a:xfrm>
            <a:off x="3108960" y="0"/>
            <a:ext cx="90830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para upra">
            <a:extLst>
              <a:ext uri="{FF2B5EF4-FFF2-40B4-BE49-F238E27FC236}">
                <a16:creationId xmlns:a16="http://schemas.microsoft.com/office/drawing/2014/main" xmlns="" id="{834CDD14-F9C4-45BA-B811-04BD6F00B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xmlns="" id="{8FAC07FA-8478-49DB-AF5B-43685779D7D7}"/>
              </a:ext>
            </a:extLst>
          </p:cNvPr>
          <p:cNvSpPr txBox="1"/>
          <p:nvPr/>
        </p:nvSpPr>
        <p:spPr>
          <a:xfrm>
            <a:off x="0" y="4688175"/>
            <a:ext cx="3550920" cy="2169825"/>
          </a:xfrm>
          <a:prstGeom prst="rect">
            <a:avLst/>
          </a:prstGeom>
          <a:noFill/>
          <a:ln>
            <a:noFill/>
          </a:ln>
        </p:spPr>
        <p:txBody>
          <a:bodyPr wrap="square" rtlCol="0">
            <a:spAutoFit/>
          </a:bodyPr>
          <a:lstStyle/>
          <a:p>
            <a:r>
              <a:rPr lang="es-CO" sz="4500" b="1" dirty="0">
                <a:solidFill>
                  <a:prstClr val="white"/>
                </a:solidFill>
                <a:latin typeface="Adobe Gothic Std B" panose="020B0800000000000000" pitchFamily="34" charset="-128"/>
                <a:ea typeface="Adobe Gothic Std B" panose="020B0800000000000000" pitchFamily="34" charset="-128"/>
              </a:rPr>
              <a:t>Amenaza</a:t>
            </a:r>
          </a:p>
          <a:p>
            <a:r>
              <a:rPr lang="es-CO" sz="4500" b="1" dirty="0">
                <a:solidFill>
                  <a:prstClr val="white"/>
                </a:solidFill>
                <a:latin typeface="Adobe Gothic Std B" panose="020B0800000000000000" pitchFamily="34" charset="-128"/>
                <a:ea typeface="Adobe Gothic Std B" panose="020B0800000000000000" pitchFamily="34" charset="-128"/>
              </a:rPr>
              <a:t>de</a:t>
            </a:r>
          </a:p>
          <a:p>
            <a:r>
              <a:rPr lang="es-CO" sz="4500" b="1" dirty="0">
                <a:solidFill>
                  <a:prstClr val="white"/>
                </a:solidFill>
                <a:latin typeface="Adobe Gothic Std B" panose="020B0800000000000000" pitchFamily="34" charset="-128"/>
                <a:ea typeface="Adobe Gothic Std B" panose="020B0800000000000000" pitchFamily="34" charset="-128"/>
              </a:rPr>
              <a:t>Incendios  </a:t>
            </a:r>
          </a:p>
        </p:txBody>
      </p:sp>
    </p:spTree>
    <p:extLst>
      <p:ext uri="{BB962C8B-B14F-4D97-AF65-F5344CB8AC3E}">
        <p14:creationId xmlns:p14="http://schemas.microsoft.com/office/powerpoint/2010/main" val="221426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diagonales cortadas 16">
            <a:extLst>
              <a:ext uri="{FF2B5EF4-FFF2-40B4-BE49-F238E27FC236}">
                <a16:creationId xmlns:a16="http://schemas.microsoft.com/office/drawing/2014/main" xmlns="" id="{FE3F5BA1-39A4-4A18-B5A1-EC345318F7BF}"/>
              </a:ext>
            </a:extLst>
          </p:cNvPr>
          <p:cNvSpPr/>
          <p:nvPr/>
        </p:nvSpPr>
        <p:spPr>
          <a:xfrm>
            <a:off x="3472695" y="1863466"/>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4" name="Rectángulo: esquinas diagonales cortadas 13">
            <a:extLst>
              <a:ext uri="{FF2B5EF4-FFF2-40B4-BE49-F238E27FC236}">
                <a16:creationId xmlns:a16="http://schemas.microsoft.com/office/drawing/2014/main" xmlns="" id="{7C08BFEE-26ED-4DB4-97B7-9868ACEE68F0}"/>
              </a:ext>
            </a:extLst>
          </p:cNvPr>
          <p:cNvSpPr/>
          <p:nvPr/>
        </p:nvSpPr>
        <p:spPr>
          <a:xfrm>
            <a:off x="7731564" y="1843964"/>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9" name="Rectángulo 8">
            <a:extLst>
              <a:ext uri="{FF2B5EF4-FFF2-40B4-BE49-F238E27FC236}">
                <a16:creationId xmlns:a16="http://schemas.microsoft.com/office/drawing/2014/main" xmlns="" id="{224230DB-ED23-4752-A68E-4E1CF060CB15}"/>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6" name="Picture 6" descr="Resultado de imagen para upra">
            <a:extLst>
              <a:ext uri="{FF2B5EF4-FFF2-40B4-BE49-F238E27FC236}">
                <a16:creationId xmlns:a16="http://schemas.microsoft.com/office/drawing/2014/main" xmlns="" id="{5F4AF53B-593B-4F87-ADE9-3C8661932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D6AFC3D5-0CC5-4FBB-AEFE-73F21AF309CC}"/>
              </a:ext>
            </a:extLst>
          </p:cNvPr>
          <p:cNvSpPr txBox="1"/>
          <p:nvPr/>
        </p:nvSpPr>
        <p:spPr>
          <a:xfrm>
            <a:off x="0" y="4688175"/>
            <a:ext cx="3550920" cy="2169825"/>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Cambio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Cobertura</a:t>
            </a:r>
          </a:p>
        </p:txBody>
      </p:sp>
      <p:sp>
        <p:nvSpPr>
          <p:cNvPr id="2" name="Rectángulo: esquinas redondeadas 1">
            <a:extLst>
              <a:ext uri="{FF2B5EF4-FFF2-40B4-BE49-F238E27FC236}">
                <a16:creationId xmlns:a16="http://schemas.microsoft.com/office/drawing/2014/main" xmlns="" id="{97AFAE46-A195-4EE7-B5E9-BB9A6CB7961B}"/>
              </a:ext>
            </a:extLst>
          </p:cNvPr>
          <p:cNvSpPr/>
          <p:nvPr/>
        </p:nvSpPr>
        <p:spPr>
          <a:xfrm>
            <a:off x="5876805" y="272073"/>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prstClr val="white"/>
                </a:solidFill>
              </a:rPr>
              <a:t>Biomasa</a:t>
            </a:r>
          </a:p>
        </p:txBody>
      </p:sp>
      <p:sp>
        <p:nvSpPr>
          <p:cNvPr id="4" name="Rectángulo: esquinas redondeadas 3">
            <a:extLst>
              <a:ext uri="{FF2B5EF4-FFF2-40B4-BE49-F238E27FC236}">
                <a16:creationId xmlns:a16="http://schemas.microsoft.com/office/drawing/2014/main" xmlns="" id="{7708E2E3-FABD-4462-83DF-6769F4C684DF}"/>
              </a:ext>
            </a:extLst>
          </p:cNvPr>
          <p:cNvSpPr/>
          <p:nvPr/>
        </p:nvSpPr>
        <p:spPr>
          <a:xfrm>
            <a:off x="7883489" y="3274995"/>
            <a:ext cx="3992880" cy="141318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err="1">
                <a:solidFill>
                  <a:prstClr val="white"/>
                </a:solidFill>
              </a:rPr>
              <a:t>Feature</a:t>
            </a:r>
            <a:r>
              <a:rPr lang="es-CO" sz="4000" b="1" dirty="0">
                <a:solidFill>
                  <a:prstClr val="white"/>
                </a:solidFill>
              </a:rPr>
              <a:t> </a:t>
            </a:r>
            <a:r>
              <a:rPr lang="es-CO" sz="4000" b="1" dirty="0" err="1">
                <a:solidFill>
                  <a:prstClr val="white"/>
                </a:solidFill>
              </a:rPr>
              <a:t>to</a:t>
            </a:r>
            <a:r>
              <a:rPr lang="es-CO" sz="4000" b="1" dirty="0">
                <a:solidFill>
                  <a:prstClr val="white"/>
                </a:solidFill>
              </a:rPr>
              <a:t> </a:t>
            </a:r>
            <a:r>
              <a:rPr lang="es-CO" sz="4000" b="1" dirty="0" err="1">
                <a:solidFill>
                  <a:prstClr val="white"/>
                </a:solidFill>
              </a:rPr>
              <a:t>raster</a:t>
            </a:r>
            <a:r>
              <a:rPr lang="es-CO" sz="4000" b="1" dirty="0">
                <a:solidFill>
                  <a:prstClr val="white"/>
                </a:solidFill>
              </a:rPr>
              <a:t> </a:t>
            </a:r>
          </a:p>
          <a:p>
            <a:pPr algn="ctr"/>
            <a:r>
              <a:rPr lang="es-CO" sz="4000" b="1" dirty="0">
                <a:solidFill>
                  <a:prstClr val="white"/>
                </a:solidFill>
              </a:rPr>
              <a:t>64 Bits</a:t>
            </a:r>
          </a:p>
        </p:txBody>
      </p:sp>
      <p:sp>
        <p:nvSpPr>
          <p:cNvPr id="11" name="Rectángulo: esquinas redondeadas 10">
            <a:extLst>
              <a:ext uri="{FF2B5EF4-FFF2-40B4-BE49-F238E27FC236}">
                <a16:creationId xmlns:a16="http://schemas.microsoft.com/office/drawing/2014/main" xmlns="" id="{B003C183-501E-48C1-A9CA-7D49E64184D7}"/>
              </a:ext>
            </a:extLst>
          </p:cNvPr>
          <p:cNvSpPr/>
          <p:nvPr/>
        </p:nvSpPr>
        <p:spPr>
          <a:xfrm>
            <a:off x="3752372" y="3348438"/>
            <a:ext cx="2632712"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Rasterización</a:t>
            </a:r>
          </a:p>
        </p:txBody>
      </p:sp>
      <p:sp>
        <p:nvSpPr>
          <p:cNvPr id="5" name="Flecha: a la derecha 4">
            <a:extLst>
              <a:ext uri="{FF2B5EF4-FFF2-40B4-BE49-F238E27FC236}">
                <a16:creationId xmlns:a16="http://schemas.microsoft.com/office/drawing/2014/main" xmlns="" id="{407EB98E-DA21-44FD-9486-1855D9762480}"/>
              </a:ext>
            </a:extLst>
          </p:cNvPr>
          <p:cNvSpPr/>
          <p:nvPr/>
        </p:nvSpPr>
        <p:spPr>
          <a:xfrm>
            <a:off x="6661190" y="3552764"/>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68955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68598" y="2240265"/>
            <a:ext cx="2760333" cy="646331"/>
          </a:xfrm>
          <a:prstGeom prst="rect">
            <a:avLst/>
          </a:prstGeom>
        </p:spPr>
        <p:txBody>
          <a:bodyPr wrap="square">
            <a:spAutoFit/>
          </a:bodyPr>
          <a:lstStyle/>
          <a:p>
            <a:pPr algn="ctr"/>
            <a:r>
              <a:rPr lang="es-CO" sz="3600" b="1" dirty="0">
                <a:solidFill>
                  <a:srgbClr val="008000"/>
                </a:solidFill>
                <a:latin typeface="Century Gothic" panose="020B0502020202020204" pitchFamily="34" charset="0"/>
              </a:rPr>
              <a:t>Objetivos</a:t>
            </a:r>
          </a:p>
        </p:txBody>
      </p:sp>
      <p:sp>
        <p:nvSpPr>
          <p:cNvPr id="5" name="4 Rectángulo"/>
          <p:cNvSpPr/>
          <p:nvPr/>
        </p:nvSpPr>
        <p:spPr>
          <a:xfrm>
            <a:off x="3123331" y="1300011"/>
            <a:ext cx="6790973" cy="2854628"/>
          </a:xfrm>
          <a:prstGeom prst="rect">
            <a:avLst/>
          </a:prstGeom>
        </p:spPr>
        <p:txBody>
          <a:bodyPr wrap="square">
            <a:spAutoFit/>
          </a:bodyPr>
          <a:lstStyle/>
          <a:p>
            <a:pPr marL="342900" indent="-274320">
              <a:spcBef>
                <a:spcPts val="700"/>
              </a:spcBef>
              <a:buClr>
                <a:schemeClr val="accent1"/>
              </a:buClr>
              <a:buSzPct val="85000"/>
              <a:buFont typeface="Wingdings 3" pitchFamily="18" charset="2"/>
              <a:buChar char=""/>
            </a:pPr>
            <a:r>
              <a:rPr lang="es-CO" b="1" dirty="0">
                <a:latin typeface="Century Gothic"/>
                <a:cs typeface="Century Gothic"/>
              </a:rPr>
              <a:t>Aumentar la oferta agropecuaria </a:t>
            </a:r>
            <a:r>
              <a:rPr lang="es-CO" dirty="0">
                <a:latin typeface="Century Gothic"/>
                <a:cs typeface="Century Gothic"/>
              </a:rPr>
              <a:t>para garantizar la seguridad alimentaria en el país.</a:t>
            </a:r>
          </a:p>
          <a:p>
            <a:pPr marL="342900" indent="-274320">
              <a:spcBef>
                <a:spcPts val="700"/>
              </a:spcBef>
              <a:buClr>
                <a:schemeClr val="accent1"/>
              </a:buClr>
              <a:buSzPct val="85000"/>
              <a:buFont typeface="Wingdings 3" pitchFamily="18" charset="2"/>
              <a:buChar char=""/>
            </a:pPr>
            <a:r>
              <a:rPr lang="es-CO" b="1" dirty="0">
                <a:latin typeface="Century Gothic"/>
                <a:cs typeface="Century Gothic"/>
              </a:rPr>
              <a:t>Incrementar el área y los rendimientos </a:t>
            </a:r>
            <a:r>
              <a:rPr lang="es-CO" dirty="0">
                <a:latin typeface="Century Gothic"/>
                <a:cs typeface="Century Gothic"/>
              </a:rPr>
              <a:t>destinados a la producción y el fomento de las exportaciones agropecuarias y agroindustriales.</a:t>
            </a:r>
          </a:p>
          <a:p>
            <a:pPr marL="342900" indent="-274320">
              <a:spcBef>
                <a:spcPts val="700"/>
              </a:spcBef>
              <a:buClr>
                <a:schemeClr val="accent1"/>
              </a:buClr>
              <a:buSzPct val="85000"/>
              <a:buFont typeface="Wingdings 3" pitchFamily="18" charset="2"/>
              <a:buChar char=""/>
            </a:pPr>
            <a:r>
              <a:rPr lang="es-CO" dirty="0">
                <a:latin typeface="Century Gothic"/>
                <a:cs typeface="Century Gothic"/>
              </a:rPr>
              <a:t>Impulsar el desarrollo de los</a:t>
            </a:r>
            <a:r>
              <a:rPr lang="es-CO" b="1" dirty="0">
                <a:latin typeface="Century Gothic"/>
                <a:cs typeface="Century Gothic"/>
              </a:rPr>
              <a:t> negocios agropecuarios</a:t>
            </a:r>
            <a:r>
              <a:rPr lang="es-CO" dirty="0">
                <a:latin typeface="Century Gothic"/>
                <a:cs typeface="Century Gothic"/>
              </a:rPr>
              <a:t> para mejorar los ingresos de los productores.</a:t>
            </a:r>
          </a:p>
          <a:p>
            <a:pPr marL="342900" indent="-274320">
              <a:spcBef>
                <a:spcPts val="700"/>
              </a:spcBef>
              <a:buClr>
                <a:schemeClr val="accent1"/>
              </a:buClr>
              <a:buSzPct val="85000"/>
              <a:buFont typeface="Wingdings 3" pitchFamily="18" charset="2"/>
              <a:buChar char=""/>
            </a:pPr>
            <a:r>
              <a:rPr lang="es-CO" dirty="0">
                <a:latin typeface="Century Gothic"/>
                <a:cs typeface="Century Gothic"/>
              </a:rPr>
              <a:t>Fortalecer el </a:t>
            </a:r>
            <a:r>
              <a:rPr lang="es-CO" b="1" dirty="0">
                <a:latin typeface="Century Gothic"/>
                <a:cs typeface="Century Gothic"/>
              </a:rPr>
              <a:t>desarrollo tecnológico y los servicios </a:t>
            </a:r>
            <a:r>
              <a:rPr lang="es-CO" dirty="0">
                <a:latin typeface="Century Gothic"/>
                <a:cs typeface="Century Gothic"/>
              </a:rPr>
              <a:t>en el sector agropecuario.</a:t>
            </a: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1343" y="1197888"/>
            <a:ext cx="2290657" cy="2935701"/>
          </a:xfrm>
          <a:prstGeom prst="rect">
            <a:avLst/>
          </a:prstGeom>
        </p:spPr>
      </p:pic>
      <p:pic>
        <p:nvPicPr>
          <p:cNvPr id="6" name="Imagen 5"/>
          <p:cNvPicPr>
            <a:picLocks noChangeAspect="1"/>
          </p:cNvPicPr>
          <p:nvPr/>
        </p:nvPicPr>
        <p:blipFill>
          <a:blip r:embed="rId4"/>
          <a:stretch>
            <a:fillRect/>
          </a:stretch>
        </p:blipFill>
        <p:spPr>
          <a:xfrm>
            <a:off x="0" y="4113204"/>
            <a:ext cx="12192000" cy="2744796"/>
          </a:xfrm>
          <a:prstGeom prst="rect">
            <a:avLst/>
          </a:prstGeom>
        </p:spPr>
      </p:pic>
    </p:spTree>
    <p:extLst>
      <p:ext uri="{BB962C8B-B14F-4D97-AF65-F5344CB8AC3E}">
        <p14:creationId xmlns:p14="http://schemas.microsoft.com/office/powerpoint/2010/main" val="3730035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xmlns="" id="{9DA2B989-E375-487A-9D83-568439CC809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3074" name="Picture 2" descr="https://clickmica.fundaciondescubre.es/wp-content/uploads/sites/2/2016/12/coal-471903_1280-e1481916942271-768x514.jpg">
            <a:extLst>
              <a:ext uri="{FF2B5EF4-FFF2-40B4-BE49-F238E27FC236}">
                <a16:creationId xmlns:a16="http://schemas.microsoft.com/office/drawing/2014/main" xmlns="" id="{36D82F04-6087-481E-B80B-A1BD93262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59"/>
          <a:stretch/>
        </p:blipFill>
        <p:spPr bwMode="auto">
          <a:xfrm>
            <a:off x="3108960" y="0"/>
            <a:ext cx="90830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BBDD28AB-21C0-45E8-88F8-8E934581F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2F4EF23C-7AC2-41B0-821D-60E727DF9486}"/>
              </a:ext>
            </a:extLst>
          </p:cNvPr>
          <p:cNvSpPr txBox="1"/>
          <p:nvPr/>
        </p:nvSpPr>
        <p:spPr>
          <a:xfrm>
            <a:off x="0" y="4688175"/>
            <a:ext cx="3550920" cy="2169825"/>
          </a:xfrm>
          <a:prstGeom prst="rect">
            <a:avLst/>
          </a:prstGeom>
          <a:noFill/>
          <a:ln>
            <a:noFill/>
          </a:ln>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Secuestro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Carbono</a:t>
            </a:r>
          </a:p>
        </p:txBody>
      </p:sp>
    </p:spTree>
    <p:extLst>
      <p:ext uri="{BB962C8B-B14F-4D97-AF65-F5344CB8AC3E}">
        <p14:creationId xmlns:p14="http://schemas.microsoft.com/office/powerpoint/2010/main" val="356607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diagonales cortadas 16">
            <a:extLst>
              <a:ext uri="{FF2B5EF4-FFF2-40B4-BE49-F238E27FC236}">
                <a16:creationId xmlns:a16="http://schemas.microsoft.com/office/drawing/2014/main" xmlns="" id="{FE3F5BA1-39A4-4A18-B5A1-EC345318F7BF}"/>
              </a:ext>
            </a:extLst>
          </p:cNvPr>
          <p:cNvSpPr/>
          <p:nvPr/>
        </p:nvSpPr>
        <p:spPr>
          <a:xfrm>
            <a:off x="3472695" y="1863466"/>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4" name="Rectángulo: esquinas diagonales cortadas 13">
            <a:extLst>
              <a:ext uri="{FF2B5EF4-FFF2-40B4-BE49-F238E27FC236}">
                <a16:creationId xmlns:a16="http://schemas.microsoft.com/office/drawing/2014/main" xmlns="" id="{7C08BFEE-26ED-4DB4-97B7-9868ACEE68F0}"/>
              </a:ext>
            </a:extLst>
          </p:cNvPr>
          <p:cNvSpPr/>
          <p:nvPr/>
        </p:nvSpPr>
        <p:spPr>
          <a:xfrm>
            <a:off x="7731564" y="1843964"/>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9" name="Rectángulo 8">
            <a:extLst>
              <a:ext uri="{FF2B5EF4-FFF2-40B4-BE49-F238E27FC236}">
                <a16:creationId xmlns:a16="http://schemas.microsoft.com/office/drawing/2014/main" xmlns="" id="{224230DB-ED23-4752-A68E-4E1CF060CB15}"/>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6" name="Picture 6" descr="Resultado de imagen para upra">
            <a:extLst>
              <a:ext uri="{FF2B5EF4-FFF2-40B4-BE49-F238E27FC236}">
                <a16:creationId xmlns:a16="http://schemas.microsoft.com/office/drawing/2014/main" xmlns="" id="{5F4AF53B-593B-4F87-ADE9-3C8661932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D6AFC3D5-0CC5-4FBB-AEFE-73F21AF309CC}"/>
              </a:ext>
            </a:extLst>
          </p:cNvPr>
          <p:cNvSpPr txBox="1"/>
          <p:nvPr/>
        </p:nvSpPr>
        <p:spPr>
          <a:xfrm>
            <a:off x="0" y="4688175"/>
            <a:ext cx="3550920" cy="2169825"/>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Cambio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Cobertura</a:t>
            </a:r>
          </a:p>
        </p:txBody>
      </p:sp>
      <p:sp>
        <p:nvSpPr>
          <p:cNvPr id="2" name="Rectángulo: esquinas redondeadas 1">
            <a:extLst>
              <a:ext uri="{FF2B5EF4-FFF2-40B4-BE49-F238E27FC236}">
                <a16:creationId xmlns:a16="http://schemas.microsoft.com/office/drawing/2014/main" xmlns="" id="{97AFAE46-A195-4EE7-B5E9-BB9A6CB7961B}"/>
              </a:ext>
            </a:extLst>
          </p:cNvPr>
          <p:cNvSpPr/>
          <p:nvPr/>
        </p:nvSpPr>
        <p:spPr>
          <a:xfrm>
            <a:off x="5876805" y="272073"/>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prstClr val="white"/>
                </a:solidFill>
              </a:rPr>
              <a:t>Susceptibilidad a los incendios</a:t>
            </a:r>
          </a:p>
        </p:txBody>
      </p:sp>
      <p:sp>
        <p:nvSpPr>
          <p:cNvPr id="4" name="Rectángulo: esquinas redondeadas 3">
            <a:extLst>
              <a:ext uri="{FF2B5EF4-FFF2-40B4-BE49-F238E27FC236}">
                <a16:creationId xmlns:a16="http://schemas.microsoft.com/office/drawing/2014/main" xmlns="" id="{7708E2E3-FABD-4462-83DF-6769F4C684DF}"/>
              </a:ext>
            </a:extLst>
          </p:cNvPr>
          <p:cNvSpPr/>
          <p:nvPr/>
        </p:nvSpPr>
        <p:spPr>
          <a:xfrm>
            <a:off x="7883489" y="3274995"/>
            <a:ext cx="3992880" cy="141318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err="1">
                <a:solidFill>
                  <a:prstClr val="white"/>
                </a:solidFill>
              </a:rPr>
              <a:t>Feature</a:t>
            </a:r>
            <a:r>
              <a:rPr lang="es-CO" sz="4000" b="1" dirty="0">
                <a:solidFill>
                  <a:prstClr val="white"/>
                </a:solidFill>
              </a:rPr>
              <a:t> </a:t>
            </a:r>
            <a:r>
              <a:rPr lang="es-CO" sz="4000" b="1" dirty="0" err="1">
                <a:solidFill>
                  <a:prstClr val="white"/>
                </a:solidFill>
              </a:rPr>
              <a:t>to</a:t>
            </a:r>
            <a:r>
              <a:rPr lang="es-CO" sz="4000" b="1" dirty="0">
                <a:solidFill>
                  <a:prstClr val="white"/>
                </a:solidFill>
              </a:rPr>
              <a:t> </a:t>
            </a:r>
            <a:r>
              <a:rPr lang="es-CO" sz="4000" b="1" dirty="0" err="1">
                <a:solidFill>
                  <a:prstClr val="white"/>
                </a:solidFill>
              </a:rPr>
              <a:t>raster</a:t>
            </a:r>
            <a:r>
              <a:rPr lang="es-CO" sz="4000" b="1" dirty="0">
                <a:solidFill>
                  <a:prstClr val="white"/>
                </a:solidFill>
              </a:rPr>
              <a:t> </a:t>
            </a:r>
          </a:p>
          <a:p>
            <a:pPr algn="ctr"/>
            <a:r>
              <a:rPr lang="es-CO" sz="4000" b="1" dirty="0">
                <a:solidFill>
                  <a:prstClr val="white"/>
                </a:solidFill>
              </a:rPr>
              <a:t>64 Bits</a:t>
            </a:r>
          </a:p>
        </p:txBody>
      </p:sp>
      <p:sp>
        <p:nvSpPr>
          <p:cNvPr id="11" name="Rectángulo: esquinas redondeadas 10">
            <a:extLst>
              <a:ext uri="{FF2B5EF4-FFF2-40B4-BE49-F238E27FC236}">
                <a16:creationId xmlns:a16="http://schemas.microsoft.com/office/drawing/2014/main" xmlns="" id="{B003C183-501E-48C1-A9CA-7D49E64184D7}"/>
              </a:ext>
            </a:extLst>
          </p:cNvPr>
          <p:cNvSpPr/>
          <p:nvPr/>
        </p:nvSpPr>
        <p:spPr>
          <a:xfrm>
            <a:off x="3752372" y="3348438"/>
            <a:ext cx="2632712"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Rasterización</a:t>
            </a:r>
          </a:p>
        </p:txBody>
      </p:sp>
      <p:sp>
        <p:nvSpPr>
          <p:cNvPr id="5" name="Flecha: a la derecha 4">
            <a:extLst>
              <a:ext uri="{FF2B5EF4-FFF2-40B4-BE49-F238E27FC236}">
                <a16:creationId xmlns:a16="http://schemas.microsoft.com/office/drawing/2014/main" xmlns="" id="{407EB98E-DA21-44FD-9486-1855D9762480}"/>
              </a:ext>
            </a:extLst>
          </p:cNvPr>
          <p:cNvSpPr/>
          <p:nvPr/>
        </p:nvSpPr>
        <p:spPr>
          <a:xfrm>
            <a:off x="6661190" y="3552764"/>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615743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xmlns="" id="{224230DB-ED23-4752-A68E-4E1CF060CB15}"/>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4098" name="Picture 2" descr="http://newsweek2.blob.core.windows.net/multimedia/fotos/g/b9a1bd82c844d1ec37a307978a0929e0.jpg">
            <a:extLst>
              <a:ext uri="{FF2B5EF4-FFF2-40B4-BE49-F238E27FC236}">
                <a16:creationId xmlns:a16="http://schemas.microsoft.com/office/drawing/2014/main" xmlns="" id="{E7B0635B-87D6-4E55-ACC4-883A2B239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68" t="26875" r="1112"/>
          <a:stretch/>
        </p:blipFill>
        <p:spPr bwMode="auto">
          <a:xfrm rot="16200000">
            <a:off x="4219108" y="-1114891"/>
            <a:ext cx="6862741" cy="9083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5F4AF53B-593B-4F87-ADE9-3C8661932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D6AFC3D5-0CC5-4FBB-AEFE-73F21AF309CC}"/>
              </a:ext>
            </a:extLst>
          </p:cNvPr>
          <p:cNvSpPr txBox="1"/>
          <p:nvPr/>
        </p:nvSpPr>
        <p:spPr>
          <a:xfrm>
            <a:off x="0" y="4688175"/>
            <a:ext cx="3550920" cy="2169825"/>
          </a:xfrm>
          <a:prstGeom prst="rect">
            <a:avLst/>
          </a:prstGeom>
          <a:noFill/>
          <a:ln>
            <a:noFill/>
          </a:ln>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Cambio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Cobertura</a:t>
            </a:r>
          </a:p>
        </p:txBody>
      </p:sp>
    </p:spTree>
    <p:extLst>
      <p:ext uri="{BB962C8B-B14F-4D97-AF65-F5344CB8AC3E}">
        <p14:creationId xmlns:p14="http://schemas.microsoft.com/office/powerpoint/2010/main" val="562538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esquinas diagonales cortadas 16">
            <a:extLst>
              <a:ext uri="{FF2B5EF4-FFF2-40B4-BE49-F238E27FC236}">
                <a16:creationId xmlns:a16="http://schemas.microsoft.com/office/drawing/2014/main" xmlns="" id="{FE3F5BA1-39A4-4A18-B5A1-EC345318F7BF}"/>
              </a:ext>
            </a:extLst>
          </p:cNvPr>
          <p:cNvSpPr/>
          <p:nvPr/>
        </p:nvSpPr>
        <p:spPr>
          <a:xfrm>
            <a:off x="3472695" y="1863466"/>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4" name="Rectángulo: esquinas diagonales cortadas 13">
            <a:extLst>
              <a:ext uri="{FF2B5EF4-FFF2-40B4-BE49-F238E27FC236}">
                <a16:creationId xmlns:a16="http://schemas.microsoft.com/office/drawing/2014/main" xmlns="" id="{7C08BFEE-26ED-4DB4-97B7-9868ACEE68F0}"/>
              </a:ext>
            </a:extLst>
          </p:cNvPr>
          <p:cNvSpPr/>
          <p:nvPr/>
        </p:nvSpPr>
        <p:spPr>
          <a:xfrm>
            <a:off x="7731564" y="1843964"/>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9" name="Rectángulo 8">
            <a:extLst>
              <a:ext uri="{FF2B5EF4-FFF2-40B4-BE49-F238E27FC236}">
                <a16:creationId xmlns:a16="http://schemas.microsoft.com/office/drawing/2014/main" xmlns="" id="{224230DB-ED23-4752-A68E-4E1CF060CB15}"/>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6" name="Picture 6" descr="Resultado de imagen para upra">
            <a:extLst>
              <a:ext uri="{FF2B5EF4-FFF2-40B4-BE49-F238E27FC236}">
                <a16:creationId xmlns:a16="http://schemas.microsoft.com/office/drawing/2014/main" xmlns="" id="{5F4AF53B-593B-4F87-ADE9-3C8661932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D6AFC3D5-0CC5-4FBB-AEFE-73F21AF309CC}"/>
              </a:ext>
            </a:extLst>
          </p:cNvPr>
          <p:cNvSpPr txBox="1"/>
          <p:nvPr/>
        </p:nvSpPr>
        <p:spPr>
          <a:xfrm>
            <a:off x="0" y="4688175"/>
            <a:ext cx="3550920" cy="2169825"/>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Cambio</a:t>
            </a:r>
          </a:p>
          <a:p>
            <a:r>
              <a:rPr lang="es-CO" sz="4500" dirty="0">
                <a:solidFill>
                  <a:prstClr val="white"/>
                </a:solidFill>
                <a:latin typeface="Adobe Gothic Std B" panose="020B0800000000000000" pitchFamily="34" charset="-128"/>
                <a:ea typeface="Adobe Gothic Std B" panose="020B0800000000000000" pitchFamily="34" charset="-128"/>
              </a:rPr>
              <a:t>de </a:t>
            </a:r>
          </a:p>
          <a:p>
            <a:r>
              <a:rPr lang="es-CO" sz="4500" dirty="0">
                <a:solidFill>
                  <a:prstClr val="white"/>
                </a:solidFill>
                <a:latin typeface="Adobe Gothic Std B" panose="020B0800000000000000" pitchFamily="34" charset="-128"/>
                <a:ea typeface="Adobe Gothic Std B" panose="020B0800000000000000" pitchFamily="34" charset="-128"/>
              </a:rPr>
              <a:t>Cobertura</a:t>
            </a:r>
          </a:p>
        </p:txBody>
      </p:sp>
      <p:sp>
        <p:nvSpPr>
          <p:cNvPr id="2" name="Rectángulo: esquinas redondeadas 1">
            <a:extLst>
              <a:ext uri="{FF2B5EF4-FFF2-40B4-BE49-F238E27FC236}">
                <a16:creationId xmlns:a16="http://schemas.microsoft.com/office/drawing/2014/main" xmlns="" id="{97AFAE46-A195-4EE7-B5E9-BB9A6CB7961B}"/>
              </a:ext>
            </a:extLst>
          </p:cNvPr>
          <p:cNvSpPr/>
          <p:nvPr/>
        </p:nvSpPr>
        <p:spPr>
          <a:xfrm>
            <a:off x="3472695" y="333323"/>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prstClr val="white"/>
                </a:solidFill>
              </a:rPr>
              <a:t>Mapa de ecosistemas</a:t>
            </a:r>
          </a:p>
          <a:p>
            <a:pPr algn="ctr"/>
            <a:r>
              <a:rPr lang="es-CO" sz="2400" b="1" dirty="0">
                <a:solidFill>
                  <a:prstClr val="white"/>
                </a:solidFill>
              </a:rPr>
              <a:t>(2007)</a:t>
            </a:r>
          </a:p>
        </p:txBody>
      </p:sp>
      <p:sp>
        <p:nvSpPr>
          <p:cNvPr id="8" name="Rectángulo: esquinas redondeadas 7">
            <a:extLst>
              <a:ext uri="{FF2B5EF4-FFF2-40B4-BE49-F238E27FC236}">
                <a16:creationId xmlns:a16="http://schemas.microsoft.com/office/drawing/2014/main" xmlns="" id="{63FB1F0D-CC0D-4311-BA78-F2F38FDCD265}"/>
              </a:ext>
            </a:extLst>
          </p:cNvPr>
          <p:cNvSpPr/>
          <p:nvPr/>
        </p:nvSpPr>
        <p:spPr>
          <a:xfrm>
            <a:off x="6368296" y="333323"/>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prstClr val="white"/>
                </a:solidFill>
              </a:rPr>
              <a:t>Mapa de coberturas de la tierra 2010- 2012 </a:t>
            </a:r>
          </a:p>
        </p:txBody>
      </p:sp>
      <p:sp>
        <p:nvSpPr>
          <p:cNvPr id="10" name="Rectángulo: esquinas redondeadas 9">
            <a:extLst>
              <a:ext uri="{FF2B5EF4-FFF2-40B4-BE49-F238E27FC236}">
                <a16:creationId xmlns:a16="http://schemas.microsoft.com/office/drawing/2014/main" xmlns="" id="{02A9A6B8-599D-4FF6-AF0C-8FFD7525BB5F}"/>
              </a:ext>
            </a:extLst>
          </p:cNvPr>
          <p:cNvSpPr/>
          <p:nvPr/>
        </p:nvSpPr>
        <p:spPr>
          <a:xfrm>
            <a:off x="9263897" y="333323"/>
            <a:ext cx="2606040" cy="1203960"/>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500" b="1" dirty="0">
                <a:solidFill>
                  <a:prstClr val="white"/>
                </a:solidFill>
              </a:rPr>
              <a:t>Mapa de ecosistemas</a:t>
            </a:r>
          </a:p>
          <a:p>
            <a:pPr algn="ctr"/>
            <a:r>
              <a:rPr lang="es-CO" sz="2500" b="1" dirty="0">
                <a:solidFill>
                  <a:prstClr val="white"/>
                </a:solidFill>
              </a:rPr>
              <a:t>(2015)</a:t>
            </a:r>
          </a:p>
        </p:txBody>
      </p:sp>
      <p:sp>
        <p:nvSpPr>
          <p:cNvPr id="4" name="Rectángulo: esquinas redondeadas 3">
            <a:extLst>
              <a:ext uri="{FF2B5EF4-FFF2-40B4-BE49-F238E27FC236}">
                <a16:creationId xmlns:a16="http://schemas.microsoft.com/office/drawing/2014/main" xmlns="" id="{7708E2E3-FABD-4462-83DF-6769F4C684DF}"/>
              </a:ext>
            </a:extLst>
          </p:cNvPr>
          <p:cNvSpPr/>
          <p:nvPr/>
        </p:nvSpPr>
        <p:spPr>
          <a:xfrm>
            <a:off x="7883489" y="3274995"/>
            <a:ext cx="3992880" cy="907748"/>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white"/>
                </a:solidFill>
              </a:rPr>
              <a:t>Intersección 64X </a:t>
            </a:r>
          </a:p>
        </p:txBody>
      </p:sp>
      <p:sp>
        <p:nvSpPr>
          <p:cNvPr id="11" name="Rectángulo: esquinas redondeadas 10">
            <a:extLst>
              <a:ext uri="{FF2B5EF4-FFF2-40B4-BE49-F238E27FC236}">
                <a16:creationId xmlns:a16="http://schemas.microsoft.com/office/drawing/2014/main" xmlns="" id="{B003C183-501E-48C1-A9CA-7D49E64184D7}"/>
              </a:ext>
            </a:extLst>
          </p:cNvPr>
          <p:cNvSpPr/>
          <p:nvPr/>
        </p:nvSpPr>
        <p:spPr>
          <a:xfrm>
            <a:off x="3754995" y="3089358"/>
            <a:ext cx="2632712"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Recopilar información</a:t>
            </a:r>
          </a:p>
        </p:txBody>
      </p:sp>
      <p:sp>
        <p:nvSpPr>
          <p:cNvPr id="12" name="Rectángulo: esquinas redondeadas 11">
            <a:extLst>
              <a:ext uri="{FF2B5EF4-FFF2-40B4-BE49-F238E27FC236}">
                <a16:creationId xmlns:a16="http://schemas.microsoft.com/office/drawing/2014/main" xmlns="" id="{1E5EA19A-5F7B-4D62-BCFD-9C0F74CEA607}"/>
              </a:ext>
            </a:extLst>
          </p:cNvPr>
          <p:cNvSpPr/>
          <p:nvPr/>
        </p:nvSpPr>
        <p:spPr>
          <a:xfrm>
            <a:off x="3529846" y="4667701"/>
            <a:ext cx="2956559" cy="971581"/>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Clasificación de coberturas</a:t>
            </a:r>
          </a:p>
        </p:txBody>
      </p:sp>
      <p:sp>
        <p:nvSpPr>
          <p:cNvPr id="13" name="Rectángulo: esquinas redondeadas 12">
            <a:extLst>
              <a:ext uri="{FF2B5EF4-FFF2-40B4-BE49-F238E27FC236}">
                <a16:creationId xmlns:a16="http://schemas.microsoft.com/office/drawing/2014/main" xmlns="" id="{483EDACC-234E-4319-AD3B-06EF7F205922}"/>
              </a:ext>
            </a:extLst>
          </p:cNvPr>
          <p:cNvSpPr/>
          <p:nvPr/>
        </p:nvSpPr>
        <p:spPr>
          <a:xfrm>
            <a:off x="8039699" y="4667702"/>
            <a:ext cx="3680460" cy="1301866"/>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err="1">
                <a:solidFill>
                  <a:prstClr val="white"/>
                </a:solidFill>
              </a:rPr>
              <a:t>Join</a:t>
            </a:r>
            <a:r>
              <a:rPr lang="es-CO" sz="4000" b="1" dirty="0">
                <a:solidFill>
                  <a:prstClr val="white"/>
                </a:solidFill>
              </a:rPr>
              <a:t> cursor</a:t>
            </a:r>
            <a:endParaRPr lang="es-CO" b="1" dirty="0">
              <a:solidFill>
                <a:prstClr val="white"/>
              </a:solidFill>
            </a:endParaRPr>
          </a:p>
        </p:txBody>
      </p:sp>
      <p:sp>
        <p:nvSpPr>
          <p:cNvPr id="5" name="Flecha: a la derecha 4">
            <a:extLst>
              <a:ext uri="{FF2B5EF4-FFF2-40B4-BE49-F238E27FC236}">
                <a16:creationId xmlns:a16="http://schemas.microsoft.com/office/drawing/2014/main" xmlns="" id="{407EB98E-DA21-44FD-9486-1855D9762480}"/>
              </a:ext>
            </a:extLst>
          </p:cNvPr>
          <p:cNvSpPr/>
          <p:nvPr/>
        </p:nvSpPr>
        <p:spPr>
          <a:xfrm>
            <a:off x="6665951" y="3372784"/>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15" name="Flecha: a la derecha 14">
            <a:extLst>
              <a:ext uri="{FF2B5EF4-FFF2-40B4-BE49-F238E27FC236}">
                <a16:creationId xmlns:a16="http://schemas.microsoft.com/office/drawing/2014/main" xmlns="" id="{B0183FE4-7D12-49B2-AB89-57769865FF2E}"/>
              </a:ext>
            </a:extLst>
          </p:cNvPr>
          <p:cNvSpPr/>
          <p:nvPr/>
        </p:nvSpPr>
        <p:spPr>
          <a:xfrm>
            <a:off x="6665951" y="4818211"/>
            <a:ext cx="1027749"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3385000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C27F9365-0FC3-4004-B3F6-68F8799464D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4098" name="Picture 2" descr="http://newsweek2.blob.core.windows.net/multimedia/fotos/g/b9a1bd82c844d1ec37a307978a0929e0.jpg">
            <a:extLst>
              <a:ext uri="{FF2B5EF4-FFF2-40B4-BE49-F238E27FC236}">
                <a16:creationId xmlns:a16="http://schemas.microsoft.com/office/drawing/2014/main" xmlns="" id="{E7B0635B-87D6-4E55-ACC4-883A2B239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68" t="26875" r="1112"/>
          <a:stretch/>
        </p:blipFill>
        <p:spPr bwMode="auto">
          <a:xfrm rot="16200000">
            <a:off x="4219109" y="-1110149"/>
            <a:ext cx="6862741" cy="9083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aracoli.cdmb.gov.co/ant_htdocs/isis/boletines/bol2006/Agosto/00613.jpg">
            <a:extLst>
              <a:ext uri="{FF2B5EF4-FFF2-40B4-BE49-F238E27FC236}">
                <a16:creationId xmlns:a16="http://schemas.microsoft.com/office/drawing/2014/main" xmlns="" id="{801C049F-31A9-45B5-B964-A31D876F2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 b="26534"/>
          <a:stretch/>
        </p:blipFill>
        <p:spPr bwMode="auto">
          <a:xfrm>
            <a:off x="3108959" y="-20341"/>
            <a:ext cx="9083041" cy="6878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AC5C0A5C-7FF9-4B69-9CE6-DE53B96B5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4B7BF845-8C01-42DA-81A0-EC3A32D4F331}"/>
              </a:ext>
            </a:extLst>
          </p:cNvPr>
          <p:cNvSpPr txBox="1"/>
          <p:nvPr/>
        </p:nvSpPr>
        <p:spPr>
          <a:xfrm>
            <a:off x="0" y="5401013"/>
            <a:ext cx="3550920" cy="1477328"/>
          </a:xfrm>
          <a:prstGeom prst="rect">
            <a:avLst/>
          </a:prstGeom>
          <a:noFill/>
          <a:ln>
            <a:noFill/>
          </a:ln>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Integridad Ecológica</a:t>
            </a:r>
          </a:p>
        </p:txBody>
      </p:sp>
    </p:spTree>
    <p:extLst>
      <p:ext uri="{BB962C8B-B14F-4D97-AF65-F5344CB8AC3E}">
        <p14:creationId xmlns:p14="http://schemas.microsoft.com/office/powerpoint/2010/main" val="130814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C27F9365-0FC3-4004-B3F6-68F8799464D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5" name="Picture 2" descr="http://caracoli.cdmb.gov.co/ant_htdocs/isis/boletines/bol2006/Agosto/00613.jpg">
            <a:extLst>
              <a:ext uri="{FF2B5EF4-FFF2-40B4-BE49-F238E27FC236}">
                <a16:creationId xmlns:a16="http://schemas.microsoft.com/office/drawing/2014/main" xmlns="" id="{801C049F-31A9-45B5-B964-A31D876F2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b="74608"/>
          <a:stretch/>
        </p:blipFill>
        <p:spPr bwMode="auto">
          <a:xfrm>
            <a:off x="3108959" y="4998720"/>
            <a:ext cx="9083041" cy="1809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AC5C0A5C-7FF9-4B69-9CE6-DE53B96B5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4B7BF845-8C01-42DA-81A0-EC3A32D4F331}"/>
              </a:ext>
            </a:extLst>
          </p:cNvPr>
          <p:cNvSpPr txBox="1"/>
          <p:nvPr/>
        </p:nvSpPr>
        <p:spPr>
          <a:xfrm>
            <a:off x="0" y="5401013"/>
            <a:ext cx="3550920" cy="1477328"/>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Integridad Ecológica</a:t>
            </a:r>
          </a:p>
        </p:txBody>
      </p:sp>
      <p:sp>
        <p:nvSpPr>
          <p:cNvPr id="8" name="Rectángulo: esquinas redondeadas 7">
            <a:extLst>
              <a:ext uri="{FF2B5EF4-FFF2-40B4-BE49-F238E27FC236}">
                <a16:creationId xmlns:a16="http://schemas.microsoft.com/office/drawing/2014/main" xmlns="" id="{1B5ACE0D-968D-48A9-A378-2ACF11DFB40C}"/>
              </a:ext>
            </a:extLst>
          </p:cNvPr>
          <p:cNvSpPr/>
          <p:nvPr/>
        </p:nvSpPr>
        <p:spPr>
          <a:xfrm>
            <a:off x="3258024" y="160804"/>
            <a:ext cx="8751095" cy="111554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Áreas de concentración de especies sensibles</a:t>
            </a:r>
            <a:endParaRPr lang="es-CO" b="1" dirty="0">
              <a:solidFill>
                <a:prstClr val="white"/>
              </a:solidFill>
            </a:endParaRPr>
          </a:p>
        </p:txBody>
      </p:sp>
      <p:sp>
        <p:nvSpPr>
          <p:cNvPr id="9" name="Rectángulo: esquinas diagonales cortadas 8">
            <a:extLst>
              <a:ext uri="{FF2B5EF4-FFF2-40B4-BE49-F238E27FC236}">
                <a16:creationId xmlns:a16="http://schemas.microsoft.com/office/drawing/2014/main" xmlns="" id="{BFC7FFA0-991D-4460-B257-EFD96AC9CA34}"/>
              </a:ext>
            </a:extLst>
          </p:cNvPr>
          <p:cNvSpPr/>
          <p:nvPr/>
        </p:nvSpPr>
        <p:spPr>
          <a:xfrm>
            <a:off x="3399705" y="1596314"/>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0" name="Rectángulo: esquinas diagonales cortadas 9">
            <a:extLst>
              <a:ext uri="{FF2B5EF4-FFF2-40B4-BE49-F238E27FC236}">
                <a16:creationId xmlns:a16="http://schemas.microsoft.com/office/drawing/2014/main" xmlns="" id="{35A4ABE8-72C9-427E-9CEA-4ED53B594294}"/>
              </a:ext>
            </a:extLst>
          </p:cNvPr>
          <p:cNvSpPr/>
          <p:nvPr/>
        </p:nvSpPr>
        <p:spPr>
          <a:xfrm>
            <a:off x="7658574" y="1576812"/>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11" name="Rectángulo: esquinas redondeadas 10">
            <a:extLst>
              <a:ext uri="{FF2B5EF4-FFF2-40B4-BE49-F238E27FC236}">
                <a16:creationId xmlns:a16="http://schemas.microsoft.com/office/drawing/2014/main" xmlns="" id="{C81D522B-9CBD-4F4D-983C-16C7D992068E}"/>
              </a:ext>
            </a:extLst>
          </p:cNvPr>
          <p:cNvSpPr/>
          <p:nvPr/>
        </p:nvSpPr>
        <p:spPr>
          <a:xfrm>
            <a:off x="7773586" y="3398471"/>
            <a:ext cx="3992880" cy="907748"/>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white"/>
                </a:solidFill>
              </a:rPr>
              <a:t>Combine</a:t>
            </a:r>
          </a:p>
        </p:txBody>
      </p:sp>
      <p:sp>
        <p:nvSpPr>
          <p:cNvPr id="12" name="Rectángulo: esquinas redondeadas 11">
            <a:extLst>
              <a:ext uri="{FF2B5EF4-FFF2-40B4-BE49-F238E27FC236}">
                <a16:creationId xmlns:a16="http://schemas.microsoft.com/office/drawing/2014/main" xmlns="" id="{BEFB90E6-3FB6-4548-852B-10E577039417}"/>
              </a:ext>
            </a:extLst>
          </p:cNvPr>
          <p:cNvSpPr/>
          <p:nvPr/>
        </p:nvSpPr>
        <p:spPr>
          <a:xfrm>
            <a:off x="3645092" y="3212834"/>
            <a:ext cx="2632712"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Unión de tres </a:t>
            </a:r>
            <a:r>
              <a:rPr lang="es-CO" sz="3200" b="1" dirty="0" err="1">
                <a:solidFill>
                  <a:prstClr val="white"/>
                </a:solidFill>
              </a:rPr>
              <a:t>rasters</a:t>
            </a:r>
            <a:endParaRPr lang="es-CO" sz="3200" b="1" dirty="0">
              <a:solidFill>
                <a:prstClr val="white"/>
              </a:solidFill>
            </a:endParaRPr>
          </a:p>
        </p:txBody>
      </p:sp>
      <p:sp>
        <p:nvSpPr>
          <p:cNvPr id="15" name="Flecha: a la derecha 14">
            <a:extLst>
              <a:ext uri="{FF2B5EF4-FFF2-40B4-BE49-F238E27FC236}">
                <a16:creationId xmlns:a16="http://schemas.microsoft.com/office/drawing/2014/main" xmlns="" id="{4BB6AA4C-CC80-46E7-A9C1-24B491E7A98C}"/>
              </a:ext>
            </a:extLst>
          </p:cNvPr>
          <p:cNvSpPr/>
          <p:nvPr/>
        </p:nvSpPr>
        <p:spPr>
          <a:xfrm>
            <a:off x="6556048" y="3496260"/>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58821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C27F9365-0FC3-4004-B3F6-68F8799464D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5" name="Picture 2" descr="http://caracoli.cdmb.gov.co/ant_htdocs/isis/boletines/bol2006/Agosto/00613.jpg">
            <a:extLst>
              <a:ext uri="{FF2B5EF4-FFF2-40B4-BE49-F238E27FC236}">
                <a16:creationId xmlns:a16="http://schemas.microsoft.com/office/drawing/2014/main" xmlns="" id="{801C049F-31A9-45B5-B964-A31D876F2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23494" b="49811"/>
          <a:stretch/>
        </p:blipFill>
        <p:spPr bwMode="auto">
          <a:xfrm>
            <a:off x="3108959" y="4907280"/>
            <a:ext cx="9083041" cy="1950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AC5C0A5C-7FF9-4B69-9CE6-DE53B96B5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4B7BF845-8C01-42DA-81A0-EC3A32D4F331}"/>
              </a:ext>
            </a:extLst>
          </p:cNvPr>
          <p:cNvSpPr txBox="1"/>
          <p:nvPr/>
        </p:nvSpPr>
        <p:spPr>
          <a:xfrm>
            <a:off x="0" y="5401013"/>
            <a:ext cx="3550920" cy="1477328"/>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Integridad Ecológica</a:t>
            </a:r>
          </a:p>
        </p:txBody>
      </p:sp>
      <p:sp>
        <p:nvSpPr>
          <p:cNvPr id="8" name="Rectángulo: esquinas redondeadas 7">
            <a:extLst>
              <a:ext uri="{FF2B5EF4-FFF2-40B4-BE49-F238E27FC236}">
                <a16:creationId xmlns:a16="http://schemas.microsoft.com/office/drawing/2014/main" xmlns="" id="{BA0CD062-81AF-4B4C-A661-A546E5FCE429}"/>
              </a:ext>
            </a:extLst>
          </p:cNvPr>
          <p:cNvSpPr/>
          <p:nvPr/>
        </p:nvSpPr>
        <p:spPr>
          <a:xfrm>
            <a:off x="3291838" y="120015"/>
            <a:ext cx="8671562" cy="103632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400" b="1" dirty="0">
                <a:solidFill>
                  <a:prstClr val="white"/>
                </a:solidFill>
              </a:rPr>
              <a:t>CONECTIVIDAD ESTRUCTURAL</a:t>
            </a:r>
          </a:p>
        </p:txBody>
      </p:sp>
      <p:sp>
        <p:nvSpPr>
          <p:cNvPr id="9" name="Rectángulo: esquinas diagonales cortadas 8">
            <a:extLst>
              <a:ext uri="{FF2B5EF4-FFF2-40B4-BE49-F238E27FC236}">
                <a16:creationId xmlns:a16="http://schemas.microsoft.com/office/drawing/2014/main" xmlns="" id="{22D834CF-2289-4E3D-BDB7-5E4843B2DDAF}"/>
              </a:ext>
            </a:extLst>
          </p:cNvPr>
          <p:cNvSpPr/>
          <p:nvPr/>
        </p:nvSpPr>
        <p:spPr>
          <a:xfrm>
            <a:off x="3353986" y="1384859"/>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0" name="Rectángulo: esquinas diagonales cortadas 9">
            <a:extLst>
              <a:ext uri="{FF2B5EF4-FFF2-40B4-BE49-F238E27FC236}">
                <a16:creationId xmlns:a16="http://schemas.microsoft.com/office/drawing/2014/main" xmlns="" id="{A45CF1C0-E8A4-41C6-867F-089C5E0DC618}"/>
              </a:ext>
            </a:extLst>
          </p:cNvPr>
          <p:cNvSpPr/>
          <p:nvPr/>
        </p:nvSpPr>
        <p:spPr>
          <a:xfrm>
            <a:off x="7612855" y="1365357"/>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11" name="Rectángulo: esquinas redondeadas 10">
            <a:extLst>
              <a:ext uri="{FF2B5EF4-FFF2-40B4-BE49-F238E27FC236}">
                <a16:creationId xmlns:a16="http://schemas.microsoft.com/office/drawing/2014/main" xmlns="" id="{F8E02920-543C-4626-BF8F-A2125FDEA729}"/>
              </a:ext>
            </a:extLst>
          </p:cNvPr>
          <p:cNvSpPr/>
          <p:nvPr/>
        </p:nvSpPr>
        <p:spPr>
          <a:xfrm>
            <a:off x="7764780" y="2796387"/>
            <a:ext cx="3992880" cy="1297005"/>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white"/>
                </a:solidFill>
              </a:rPr>
              <a:t>Distancia euclidiana</a:t>
            </a:r>
          </a:p>
        </p:txBody>
      </p:sp>
      <p:sp>
        <p:nvSpPr>
          <p:cNvPr id="12" name="Rectángulo: esquinas redondeadas 11">
            <a:extLst>
              <a:ext uri="{FF2B5EF4-FFF2-40B4-BE49-F238E27FC236}">
                <a16:creationId xmlns:a16="http://schemas.microsoft.com/office/drawing/2014/main" xmlns="" id="{62EFE87C-160A-48E6-8591-DCA40FA08CD1}"/>
              </a:ext>
            </a:extLst>
          </p:cNvPr>
          <p:cNvSpPr/>
          <p:nvPr/>
        </p:nvSpPr>
        <p:spPr>
          <a:xfrm>
            <a:off x="3486798" y="2881518"/>
            <a:ext cx="2857861" cy="1079212"/>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Medición de la conectividad</a:t>
            </a:r>
          </a:p>
        </p:txBody>
      </p:sp>
      <p:sp>
        <p:nvSpPr>
          <p:cNvPr id="15" name="Flecha: a la derecha 14">
            <a:extLst>
              <a:ext uri="{FF2B5EF4-FFF2-40B4-BE49-F238E27FC236}">
                <a16:creationId xmlns:a16="http://schemas.microsoft.com/office/drawing/2014/main" xmlns="" id="{47594D76-2546-4573-A0A4-CCE41A828ECE}"/>
              </a:ext>
            </a:extLst>
          </p:cNvPr>
          <p:cNvSpPr/>
          <p:nvPr/>
        </p:nvSpPr>
        <p:spPr>
          <a:xfrm>
            <a:off x="6546528" y="3150357"/>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4174257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C27F9365-0FC3-4004-B3F6-68F8799464D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5" name="Picture 2" descr="http://caracoli.cdmb.gov.co/ant_htdocs/isis/boletines/bol2006/Agosto/00613.jpg">
            <a:extLst>
              <a:ext uri="{FF2B5EF4-FFF2-40B4-BE49-F238E27FC236}">
                <a16:creationId xmlns:a16="http://schemas.microsoft.com/office/drawing/2014/main" xmlns="" id="{801C049F-31A9-45B5-B964-A31D876F2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49538" b="26534"/>
          <a:stretch/>
        </p:blipFill>
        <p:spPr bwMode="auto">
          <a:xfrm>
            <a:off x="3108959" y="4617720"/>
            <a:ext cx="9083041" cy="2240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AC5C0A5C-7FF9-4B69-9CE6-DE53B96B5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4B7BF845-8C01-42DA-81A0-EC3A32D4F331}"/>
              </a:ext>
            </a:extLst>
          </p:cNvPr>
          <p:cNvSpPr txBox="1"/>
          <p:nvPr/>
        </p:nvSpPr>
        <p:spPr>
          <a:xfrm>
            <a:off x="0" y="5401013"/>
            <a:ext cx="3550920" cy="1477328"/>
          </a:xfrm>
          <a:prstGeom prst="rect">
            <a:avLst/>
          </a:prstGeom>
          <a:noFill/>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Integridad Ecológica</a:t>
            </a:r>
          </a:p>
        </p:txBody>
      </p:sp>
      <p:sp>
        <p:nvSpPr>
          <p:cNvPr id="8" name="Rectángulo: esquinas redondeadas 7">
            <a:extLst>
              <a:ext uri="{FF2B5EF4-FFF2-40B4-BE49-F238E27FC236}">
                <a16:creationId xmlns:a16="http://schemas.microsoft.com/office/drawing/2014/main" xmlns="" id="{0D0F210A-45E9-49F8-B460-DF5BCB9A75A4}"/>
              </a:ext>
            </a:extLst>
          </p:cNvPr>
          <p:cNvSpPr/>
          <p:nvPr/>
        </p:nvSpPr>
        <p:spPr>
          <a:xfrm>
            <a:off x="3258024" y="120015"/>
            <a:ext cx="8796816" cy="10363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5400" b="1" dirty="0">
                <a:solidFill>
                  <a:prstClr val="white"/>
                </a:solidFill>
              </a:rPr>
              <a:t>NATURALIDAD</a:t>
            </a:r>
          </a:p>
        </p:txBody>
      </p:sp>
      <p:sp>
        <p:nvSpPr>
          <p:cNvPr id="9" name="Rectángulo: esquinas diagonales cortadas 8">
            <a:extLst>
              <a:ext uri="{FF2B5EF4-FFF2-40B4-BE49-F238E27FC236}">
                <a16:creationId xmlns:a16="http://schemas.microsoft.com/office/drawing/2014/main" xmlns="" id="{81104CF6-4B43-4C47-8D5D-6A8367B034C2}"/>
              </a:ext>
            </a:extLst>
          </p:cNvPr>
          <p:cNvSpPr/>
          <p:nvPr/>
        </p:nvSpPr>
        <p:spPr>
          <a:xfrm>
            <a:off x="3445426" y="1619626"/>
            <a:ext cx="3123487" cy="4678756"/>
          </a:xfrm>
          <a:prstGeom prst="snip2Diag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Retos</a:t>
            </a:r>
            <a:endParaRPr lang="es-CO" b="1" dirty="0">
              <a:solidFill>
                <a:prstClr val="white"/>
              </a:solidFill>
            </a:endParaRPr>
          </a:p>
        </p:txBody>
      </p:sp>
      <p:sp>
        <p:nvSpPr>
          <p:cNvPr id="10" name="Rectángulo: esquinas diagonales cortadas 9">
            <a:extLst>
              <a:ext uri="{FF2B5EF4-FFF2-40B4-BE49-F238E27FC236}">
                <a16:creationId xmlns:a16="http://schemas.microsoft.com/office/drawing/2014/main" xmlns="" id="{189D0FD3-CF1F-4182-B9F9-D9515BB0057E}"/>
              </a:ext>
            </a:extLst>
          </p:cNvPr>
          <p:cNvSpPr/>
          <p:nvPr/>
        </p:nvSpPr>
        <p:spPr>
          <a:xfrm>
            <a:off x="7704295" y="1600124"/>
            <a:ext cx="4350545" cy="4678756"/>
          </a:xfrm>
          <a:prstGeom prst="snip2Diag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3600" b="1" dirty="0">
                <a:solidFill>
                  <a:prstClr val="white"/>
                </a:solidFill>
              </a:rPr>
              <a:t>Funciones</a:t>
            </a:r>
            <a:endParaRPr lang="es-CO" b="1" dirty="0">
              <a:solidFill>
                <a:prstClr val="white"/>
              </a:solidFill>
            </a:endParaRPr>
          </a:p>
        </p:txBody>
      </p:sp>
      <p:sp>
        <p:nvSpPr>
          <p:cNvPr id="11" name="Rectángulo: esquinas redondeadas 10">
            <a:extLst>
              <a:ext uri="{FF2B5EF4-FFF2-40B4-BE49-F238E27FC236}">
                <a16:creationId xmlns:a16="http://schemas.microsoft.com/office/drawing/2014/main" xmlns="" id="{FCDD1697-2834-4454-A14F-3127358EA6A3}"/>
              </a:ext>
            </a:extLst>
          </p:cNvPr>
          <p:cNvSpPr/>
          <p:nvPr/>
        </p:nvSpPr>
        <p:spPr>
          <a:xfrm>
            <a:off x="7883127" y="3505130"/>
            <a:ext cx="3992880" cy="907748"/>
          </a:xfrm>
          <a:prstGeom prst="roundRect">
            <a:avLst/>
          </a:prstGeom>
          <a:solidFill>
            <a:srgbClr val="0497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err="1">
                <a:solidFill>
                  <a:prstClr val="white"/>
                </a:solidFill>
              </a:rPr>
              <a:t>Tabulate</a:t>
            </a:r>
            <a:r>
              <a:rPr lang="es-CO" sz="4000" b="1" dirty="0">
                <a:solidFill>
                  <a:prstClr val="white"/>
                </a:solidFill>
              </a:rPr>
              <a:t> </a:t>
            </a:r>
            <a:r>
              <a:rPr lang="es-CO" sz="4000" b="1" dirty="0" err="1">
                <a:solidFill>
                  <a:prstClr val="white"/>
                </a:solidFill>
              </a:rPr>
              <a:t>area</a:t>
            </a:r>
            <a:endParaRPr lang="es-CO" sz="4000" b="1" dirty="0">
              <a:solidFill>
                <a:prstClr val="white"/>
              </a:solidFill>
            </a:endParaRPr>
          </a:p>
        </p:txBody>
      </p:sp>
      <p:sp>
        <p:nvSpPr>
          <p:cNvPr id="13" name="Rectángulo: esquinas redondeadas 12">
            <a:extLst>
              <a:ext uri="{FF2B5EF4-FFF2-40B4-BE49-F238E27FC236}">
                <a16:creationId xmlns:a16="http://schemas.microsoft.com/office/drawing/2014/main" xmlns="" id="{2ECDF667-B6A8-4435-A644-1CC3CF29D052}"/>
              </a:ext>
            </a:extLst>
          </p:cNvPr>
          <p:cNvSpPr/>
          <p:nvPr/>
        </p:nvSpPr>
        <p:spPr>
          <a:xfrm>
            <a:off x="3528889" y="3254492"/>
            <a:ext cx="2956559" cy="1728988"/>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Calculo de áreas naturales por cuenca</a:t>
            </a:r>
          </a:p>
        </p:txBody>
      </p:sp>
      <p:sp>
        <p:nvSpPr>
          <p:cNvPr id="15" name="Flecha: a la derecha 14">
            <a:extLst>
              <a:ext uri="{FF2B5EF4-FFF2-40B4-BE49-F238E27FC236}">
                <a16:creationId xmlns:a16="http://schemas.microsoft.com/office/drawing/2014/main" xmlns="" id="{890E7FEE-674E-4BCE-B2F7-8064169D3B32}"/>
              </a:ext>
            </a:extLst>
          </p:cNvPr>
          <p:cNvSpPr/>
          <p:nvPr/>
        </p:nvSpPr>
        <p:spPr>
          <a:xfrm>
            <a:off x="6652376" y="3623724"/>
            <a:ext cx="1005365" cy="670560"/>
          </a:xfrm>
          <a:prstGeom prst="rightArrow">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357229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C27F9365-0FC3-4004-B3F6-68F8799464D9}"/>
              </a:ext>
            </a:extLst>
          </p:cNvPr>
          <p:cNvSpPr/>
          <p:nvPr/>
        </p:nvSpPr>
        <p:spPr>
          <a:xfrm>
            <a:off x="0" y="0"/>
            <a:ext cx="3108959" cy="6858000"/>
          </a:xfrm>
          <a:prstGeom prst="rect">
            <a:avLst/>
          </a:prstGeom>
          <a:gradFill>
            <a:gsLst>
              <a:gs pos="0">
                <a:schemeClr val="accent1">
                  <a:lumMod val="5000"/>
                  <a:lumOff val="95000"/>
                </a:schemeClr>
              </a:gs>
              <a:gs pos="98000">
                <a:schemeClr val="accent6">
                  <a:lumMod val="75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5" name="Picture 2" descr="http://caracoli.cdmb.gov.co/ant_htdocs/isis/boletines/bol2006/Agosto/00613.jpg">
            <a:extLst>
              <a:ext uri="{FF2B5EF4-FFF2-40B4-BE49-F238E27FC236}">
                <a16:creationId xmlns:a16="http://schemas.microsoft.com/office/drawing/2014/main" xmlns="" id="{801C049F-31A9-45B5-B964-A31D876F2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825" b="26534"/>
          <a:stretch/>
        </p:blipFill>
        <p:spPr bwMode="auto">
          <a:xfrm>
            <a:off x="8671560" y="-20341"/>
            <a:ext cx="3520440" cy="6878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upra">
            <a:extLst>
              <a:ext uri="{FF2B5EF4-FFF2-40B4-BE49-F238E27FC236}">
                <a16:creationId xmlns:a16="http://schemas.microsoft.com/office/drawing/2014/main" xmlns="" id="{AC5C0A5C-7FF9-4B69-9CE6-DE53B96B5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1775" cy="12763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4B7BF845-8C01-42DA-81A0-EC3A32D4F331}"/>
              </a:ext>
            </a:extLst>
          </p:cNvPr>
          <p:cNvSpPr txBox="1"/>
          <p:nvPr/>
        </p:nvSpPr>
        <p:spPr>
          <a:xfrm>
            <a:off x="0" y="5401013"/>
            <a:ext cx="3550920" cy="1477328"/>
          </a:xfrm>
          <a:prstGeom prst="rect">
            <a:avLst/>
          </a:prstGeom>
          <a:noFill/>
          <a:ln>
            <a:noFill/>
          </a:ln>
        </p:spPr>
        <p:txBody>
          <a:bodyPr wrap="square" rtlCol="0">
            <a:spAutoFit/>
          </a:bodyPr>
          <a:lstStyle/>
          <a:p>
            <a:r>
              <a:rPr lang="es-CO" sz="4500" dirty="0">
                <a:solidFill>
                  <a:prstClr val="white"/>
                </a:solidFill>
                <a:latin typeface="Adobe Gothic Std B" panose="020B0800000000000000" pitchFamily="34" charset="-128"/>
                <a:ea typeface="Adobe Gothic Std B" panose="020B0800000000000000" pitchFamily="34" charset="-128"/>
              </a:rPr>
              <a:t>Integridad Ecológica</a:t>
            </a:r>
          </a:p>
        </p:txBody>
      </p:sp>
      <p:sp>
        <p:nvSpPr>
          <p:cNvPr id="2" name="Rectángulo: esquinas redondeadas 1">
            <a:extLst>
              <a:ext uri="{FF2B5EF4-FFF2-40B4-BE49-F238E27FC236}">
                <a16:creationId xmlns:a16="http://schemas.microsoft.com/office/drawing/2014/main" xmlns="" id="{94F278DB-0A3E-4D46-A001-0C842197DEB2}"/>
              </a:ext>
            </a:extLst>
          </p:cNvPr>
          <p:cNvSpPr/>
          <p:nvPr/>
        </p:nvSpPr>
        <p:spPr>
          <a:xfrm>
            <a:off x="3349465" y="1186816"/>
            <a:ext cx="2042160" cy="111554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ACES</a:t>
            </a:r>
            <a:endParaRPr lang="es-CO" b="1" dirty="0">
              <a:solidFill>
                <a:prstClr val="white"/>
              </a:solidFill>
            </a:endParaRPr>
          </a:p>
        </p:txBody>
      </p:sp>
      <p:sp>
        <p:nvSpPr>
          <p:cNvPr id="3" name="Rectángulo: esquinas redondeadas 2">
            <a:extLst>
              <a:ext uri="{FF2B5EF4-FFF2-40B4-BE49-F238E27FC236}">
                <a16:creationId xmlns:a16="http://schemas.microsoft.com/office/drawing/2014/main" xmlns="" id="{D69307A3-5E36-48A6-8558-26196C2C10A3}"/>
              </a:ext>
            </a:extLst>
          </p:cNvPr>
          <p:cNvSpPr/>
          <p:nvPr/>
        </p:nvSpPr>
        <p:spPr>
          <a:xfrm>
            <a:off x="3368039" y="2910840"/>
            <a:ext cx="2005012" cy="103632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solidFill>
                  <a:prstClr val="white"/>
                </a:solidFill>
              </a:rPr>
              <a:t>CONECT</a:t>
            </a:r>
          </a:p>
        </p:txBody>
      </p:sp>
      <p:sp>
        <p:nvSpPr>
          <p:cNvPr id="9" name="Rectángulo: esquinas redondeadas 8">
            <a:extLst>
              <a:ext uri="{FF2B5EF4-FFF2-40B4-BE49-F238E27FC236}">
                <a16:creationId xmlns:a16="http://schemas.microsoft.com/office/drawing/2014/main" xmlns="" id="{07B5DC95-9BF4-4148-8BF7-7A162883A7C6}"/>
              </a:ext>
            </a:extLst>
          </p:cNvPr>
          <p:cNvSpPr/>
          <p:nvPr/>
        </p:nvSpPr>
        <p:spPr>
          <a:xfrm>
            <a:off x="3349465" y="4555638"/>
            <a:ext cx="2005012" cy="10363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white"/>
                </a:solidFill>
              </a:rPr>
              <a:t>NAT</a:t>
            </a:r>
            <a:endParaRPr lang="es-CO" b="1" dirty="0">
              <a:solidFill>
                <a:prstClr val="white"/>
              </a:solidFill>
            </a:endParaRPr>
          </a:p>
        </p:txBody>
      </p:sp>
      <p:sp>
        <p:nvSpPr>
          <p:cNvPr id="11" name="Rectángulo: esquinas redondeadas 10">
            <a:extLst>
              <a:ext uri="{FF2B5EF4-FFF2-40B4-BE49-F238E27FC236}">
                <a16:creationId xmlns:a16="http://schemas.microsoft.com/office/drawing/2014/main" xmlns="" id="{54DA7FF6-353D-4C76-901F-3A8D344A66E9}"/>
              </a:ext>
            </a:extLst>
          </p:cNvPr>
          <p:cNvSpPr/>
          <p:nvPr/>
        </p:nvSpPr>
        <p:spPr>
          <a:xfrm>
            <a:off x="5354477" y="2101216"/>
            <a:ext cx="3317083" cy="2699384"/>
          </a:xfrm>
          <a:prstGeom prst="round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4000" b="1" dirty="0">
                <a:solidFill>
                  <a:prstClr val="black"/>
                </a:solidFill>
              </a:rPr>
              <a:t>SUMA PONDERADA</a:t>
            </a:r>
          </a:p>
        </p:txBody>
      </p:sp>
    </p:spTree>
    <p:extLst>
      <p:ext uri="{BB962C8B-B14F-4D97-AF65-F5344CB8AC3E}">
        <p14:creationId xmlns:p14="http://schemas.microsoft.com/office/powerpoint/2010/main" val="106691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15281" y="2332372"/>
            <a:ext cx="8703024" cy="1446550"/>
          </a:xfrm>
          <a:prstGeom prst="rect">
            <a:avLst/>
          </a:prstGeom>
        </p:spPr>
        <p:txBody>
          <a:bodyPr wrap="none">
            <a:spAutoFit/>
          </a:bodyPr>
          <a:lstStyle/>
          <a:p>
            <a:pPr algn="ctr"/>
            <a:r>
              <a:rPr lang="es-CO" sz="4400" b="1" dirty="0" smtClean="0">
                <a:solidFill>
                  <a:srgbClr val="00B050"/>
                </a:solidFill>
              </a:rPr>
              <a:t>Formalización de la Propiedad </a:t>
            </a:r>
          </a:p>
          <a:p>
            <a:pPr algn="ctr"/>
            <a:r>
              <a:rPr lang="es-CO" sz="4400" b="1" dirty="0" smtClean="0">
                <a:solidFill>
                  <a:srgbClr val="00B050"/>
                </a:solidFill>
              </a:rPr>
              <a:t>Rural  vs Zonificación de Piña</a:t>
            </a:r>
            <a:endParaRPr lang="es-CO" sz="4400" b="1" dirty="0">
              <a:solidFill>
                <a:srgbClr val="00B050"/>
              </a:solidFill>
            </a:endParaRPr>
          </a:p>
        </p:txBody>
      </p:sp>
    </p:spTree>
    <p:extLst>
      <p:ext uri="{BB962C8B-B14F-4D97-AF65-F5344CB8AC3E}">
        <p14:creationId xmlns:p14="http://schemas.microsoft.com/office/powerpoint/2010/main" val="3924597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978" y="1016000"/>
            <a:ext cx="6000800" cy="5702181"/>
          </a:xfrm>
          <a:prstGeom prst="rect">
            <a:avLst/>
          </a:prstGeom>
        </p:spPr>
      </p:pic>
      <p:sp>
        <p:nvSpPr>
          <p:cNvPr id="8" name="Título 1"/>
          <p:cNvSpPr txBox="1">
            <a:spLocks/>
          </p:cNvSpPr>
          <p:nvPr/>
        </p:nvSpPr>
        <p:spPr>
          <a:xfrm>
            <a:off x="2235731" y="165442"/>
            <a:ext cx="6092007" cy="667678"/>
          </a:xfrm>
          <a:prstGeom prst="rect">
            <a:avLst/>
          </a:prstGeom>
        </p:spPr>
        <p:txBody>
          <a:bodyPr vert="horz" lIns="91440" tIns="45720" rIns="91440" bIns="45720" rtlCol="0" anchor="t">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a:solidFill>
                  <a:srgbClr val="00B050"/>
                </a:solidFill>
              </a:rPr>
              <a:t>Zonificación de aptitud</a:t>
            </a:r>
            <a:r>
              <a:rPr lang="es-CO" sz="4000" b="1" dirty="0">
                <a:solidFill>
                  <a:srgbClr val="00B050"/>
                </a:solidFill>
                <a:effectLst>
                  <a:outerShdw blurRad="38100" dist="38100" dir="2700000" algn="tl">
                    <a:srgbClr val="000000">
                      <a:alpha val="43137"/>
                    </a:srgbClr>
                  </a:outerShdw>
                </a:effectLst>
              </a:rPr>
              <a:t/>
            </a:r>
            <a:br>
              <a:rPr lang="es-CO" sz="4000" b="1" dirty="0">
                <a:solidFill>
                  <a:srgbClr val="00B050"/>
                </a:solidFill>
                <a:effectLst>
                  <a:outerShdw blurRad="38100" dist="38100" dir="2700000" algn="tl">
                    <a:srgbClr val="000000">
                      <a:alpha val="43137"/>
                    </a:srgbClr>
                  </a:outerShdw>
                </a:effectLst>
              </a:rPr>
            </a:br>
            <a:r>
              <a:rPr lang="es-CO" sz="2000" b="1" dirty="0">
                <a:solidFill>
                  <a:srgbClr val="00B050"/>
                </a:solidFill>
              </a:rPr>
              <a:t>MARCO CONCEPTUAL</a:t>
            </a:r>
            <a:endParaRPr lang="es-CO" sz="1800" b="1" dirty="0">
              <a:solidFill>
                <a:srgbClr val="00B050"/>
              </a:solidFill>
            </a:endParaRPr>
          </a:p>
        </p:txBody>
      </p:sp>
      <p:sp>
        <p:nvSpPr>
          <p:cNvPr id="2" name="Llamada de flecha a la derecha 1"/>
          <p:cNvSpPr/>
          <p:nvPr/>
        </p:nvSpPr>
        <p:spPr>
          <a:xfrm>
            <a:off x="1519518" y="1073837"/>
            <a:ext cx="1855694" cy="5586506"/>
          </a:xfrm>
          <a:prstGeom prst="rightArrowCallout">
            <a:avLst/>
          </a:prstGeom>
          <a:solidFill>
            <a:srgbClr val="99CC00"/>
          </a:solidFill>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s-ES" b="1" dirty="0">
                <a:solidFill>
                  <a:prstClr val="black"/>
                </a:solidFill>
              </a:rPr>
              <a:t>TIPO DE UTILIZACION DE LA TIERRA</a:t>
            </a:r>
          </a:p>
          <a:p>
            <a:pPr algn="ctr"/>
            <a:r>
              <a:rPr lang="es-ES" dirty="0">
                <a:solidFill>
                  <a:prstClr val="black"/>
                </a:solidFill>
              </a:rPr>
              <a:t>Cadenas productivas</a:t>
            </a:r>
          </a:p>
        </p:txBody>
      </p:sp>
    </p:spTree>
    <p:extLst>
      <p:ext uri="{BB962C8B-B14F-4D97-AF65-F5344CB8AC3E}">
        <p14:creationId xmlns:p14="http://schemas.microsoft.com/office/powerpoint/2010/main" val="3776600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Conector angular 68"/>
          <p:cNvCxnSpPr/>
          <p:nvPr/>
        </p:nvCxnSpPr>
        <p:spPr>
          <a:xfrm>
            <a:off x="4285730" y="1052954"/>
            <a:ext cx="828958" cy="2207845"/>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86" name="Redondear rectángulo de esquina del mismo lado 85"/>
          <p:cNvSpPr/>
          <p:nvPr/>
        </p:nvSpPr>
        <p:spPr>
          <a:xfrm rot="16200000">
            <a:off x="5175360" y="3040755"/>
            <a:ext cx="319017" cy="440088"/>
          </a:xfrm>
          <a:prstGeom prst="round2SameRect">
            <a:avLst>
              <a:gd name="adj1" fmla="val 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nchorCtr="1"/>
          <a:lstStyle/>
          <a:p>
            <a:pPr algn="ctr" eaLnBrk="0" fontAlgn="base" hangingPunct="0">
              <a:spcBef>
                <a:spcPct val="0"/>
              </a:spcBef>
              <a:spcAft>
                <a:spcPct val="0"/>
              </a:spcAft>
            </a:pPr>
            <a:r>
              <a:rPr lang="es-CO" sz="2400" b="1" dirty="0" smtClean="0">
                <a:solidFill>
                  <a:prstClr val="black"/>
                </a:solidFill>
                <a:effectLst>
                  <a:outerShdw blurRad="38100" dist="38100" dir="2700000" algn="tl">
                    <a:srgbClr val="000000">
                      <a:alpha val="43137"/>
                    </a:srgbClr>
                  </a:outerShdw>
                </a:effectLst>
              </a:rPr>
              <a:t>u</a:t>
            </a:r>
            <a:endParaRPr lang="es-CO" sz="2400" b="1" dirty="0">
              <a:solidFill>
                <a:prstClr val="black"/>
              </a:solidFill>
              <a:effectLst>
                <a:outerShdw blurRad="38100" dist="38100" dir="2700000" algn="tl">
                  <a:srgbClr val="000000">
                    <a:alpha val="43137"/>
                  </a:srgbClr>
                </a:outerShdw>
              </a:effectLst>
            </a:endParaRPr>
          </a:p>
        </p:txBody>
      </p:sp>
      <p:pic>
        <p:nvPicPr>
          <p:cNvPr id="57" name="Imagen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1954" y="2622885"/>
            <a:ext cx="1002892" cy="1273882"/>
          </a:xfrm>
          <a:prstGeom prst="rect">
            <a:avLst/>
          </a:prstGeom>
          <a:ln>
            <a:noFill/>
          </a:ln>
          <a:effectLst>
            <a:outerShdw blurRad="190500" algn="tl" rotWithShape="0">
              <a:srgbClr val="000000">
                <a:alpha val="70000"/>
              </a:srgbClr>
            </a:outerShdw>
          </a:effectLst>
        </p:spPr>
      </p:pic>
      <p:sp>
        <p:nvSpPr>
          <p:cNvPr id="49" name="Redondear rectángulo de esquina del mismo lado 48"/>
          <p:cNvSpPr/>
          <p:nvPr/>
        </p:nvSpPr>
        <p:spPr>
          <a:xfrm rot="16200000">
            <a:off x="6184353" y="3382299"/>
            <a:ext cx="473180" cy="1550806"/>
          </a:xfrm>
          <a:prstGeom prst="round2SameRect">
            <a:avLst/>
          </a:prstGeom>
          <a:solidFill>
            <a:srgbClr val="8F9FF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nchorCtr="1"/>
          <a:lstStyle/>
          <a:p>
            <a:pPr algn="ctr" eaLnBrk="0" fontAlgn="base" hangingPunct="0">
              <a:spcBef>
                <a:spcPct val="0"/>
              </a:spcBef>
              <a:spcAft>
                <a:spcPct val="0"/>
              </a:spcAft>
            </a:pPr>
            <a:r>
              <a:rPr lang="es-CO" sz="930" b="1" dirty="0" smtClean="0">
                <a:solidFill>
                  <a:prstClr val="black"/>
                </a:solidFill>
              </a:rPr>
              <a:t>Se caracterizan zonas micro de intervención de  la UAEGRTD</a:t>
            </a:r>
            <a:endParaRPr lang="es-CO" sz="930" b="1" dirty="0">
              <a:solidFill>
                <a:prstClr val="black"/>
              </a:solidFill>
            </a:endParaRPr>
          </a:p>
        </p:txBody>
      </p:sp>
      <p:sp>
        <p:nvSpPr>
          <p:cNvPr id="75" name="Redondear rectángulo de esquina diagonal 74"/>
          <p:cNvSpPr/>
          <p:nvPr/>
        </p:nvSpPr>
        <p:spPr>
          <a:xfrm rot="16200000">
            <a:off x="9853101" y="-144599"/>
            <a:ext cx="334501" cy="2729608"/>
          </a:xfrm>
          <a:prstGeom prst="round2DiagRect">
            <a:avLst/>
          </a:prstGeom>
          <a:solidFill>
            <a:srgbClr val="EFA62D"/>
          </a:solidFill>
          <a:ln>
            <a:noFill/>
          </a:ln>
        </p:spPr>
        <p:style>
          <a:lnRef idx="1">
            <a:schemeClr val="accent1"/>
          </a:lnRef>
          <a:fillRef idx="2">
            <a:schemeClr val="accent1"/>
          </a:fillRef>
          <a:effectRef idx="1">
            <a:schemeClr val="accent1"/>
          </a:effectRef>
          <a:fontRef idx="minor">
            <a:schemeClr val="dk1"/>
          </a:fontRef>
        </p:style>
        <p:txBody>
          <a:bodyPr vert="vert" anchor="ctr"/>
          <a:lstStyle/>
          <a:p>
            <a:pPr algn="ctr" eaLnBrk="0" fontAlgn="base" hangingPunct="0">
              <a:spcBef>
                <a:spcPct val="0"/>
              </a:spcBef>
              <a:spcAft>
                <a:spcPct val="0"/>
              </a:spcAft>
            </a:pPr>
            <a:r>
              <a:rPr lang="es-CO" sz="1400" b="1" dirty="0" smtClean="0">
                <a:solidFill>
                  <a:prstClr val="black"/>
                </a:solidFill>
              </a:rPr>
              <a:t>Zonas Potenciales a Priorizar</a:t>
            </a:r>
            <a:endParaRPr lang="es-CO" sz="1400" b="1" dirty="0">
              <a:solidFill>
                <a:prstClr val="black"/>
              </a:solidFill>
            </a:endParaRPr>
          </a:p>
        </p:txBody>
      </p:sp>
      <p:pic>
        <p:nvPicPr>
          <p:cNvPr id="133" name="Imagen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6503" y="1484844"/>
            <a:ext cx="4227695" cy="5373154"/>
          </a:xfrm>
          <a:prstGeom prst="rect">
            <a:avLst/>
          </a:prstGeom>
          <a:ln>
            <a:noFill/>
          </a:ln>
          <a:effectLst>
            <a:outerShdw blurRad="190500" algn="tl" rotWithShape="0">
              <a:srgbClr val="000000">
                <a:alpha val="70000"/>
              </a:srgbClr>
            </a:outerShdw>
          </a:effectLst>
        </p:spPr>
      </p:pic>
      <p:pic>
        <p:nvPicPr>
          <p:cNvPr id="48" name="Imagen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1042" y="5599871"/>
            <a:ext cx="991292" cy="1259148"/>
          </a:xfrm>
          <a:prstGeom prst="rect">
            <a:avLst/>
          </a:prstGeom>
          <a:ln>
            <a:noFill/>
          </a:ln>
          <a:effectLst>
            <a:outerShdw blurRad="190500" algn="tl" rotWithShape="0">
              <a:srgbClr val="000000">
                <a:alpha val="70000"/>
              </a:srgbClr>
            </a:outerShdw>
          </a:effectLst>
        </p:spPr>
      </p:pic>
      <p:pic>
        <p:nvPicPr>
          <p:cNvPr id="52" name="Imagen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8326" y="3820638"/>
            <a:ext cx="996725" cy="1266048"/>
          </a:xfrm>
          <a:prstGeom prst="rect">
            <a:avLst/>
          </a:prstGeom>
          <a:ln>
            <a:noFill/>
          </a:ln>
          <a:effectLst>
            <a:outerShdw blurRad="190500" algn="tl" rotWithShape="0">
              <a:srgbClr val="000000">
                <a:alpha val="70000"/>
              </a:srgbClr>
            </a:outerShdw>
          </a:effectLst>
        </p:spPr>
      </p:pic>
      <p:sp>
        <p:nvSpPr>
          <p:cNvPr id="43" name="Redondear rectángulo de esquina diagonal 42"/>
          <p:cNvSpPr/>
          <p:nvPr/>
        </p:nvSpPr>
        <p:spPr>
          <a:xfrm rot="16200000">
            <a:off x="3603648" y="-443461"/>
            <a:ext cx="346080" cy="1339028"/>
          </a:xfrm>
          <a:prstGeom prst="round2DiagRect">
            <a:avLst/>
          </a:prstGeom>
          <a:solidFill>
            <a:srgbClr val="D48AEE"/>
          </a:solidFill>
          <a:ln>
            <a:noFill/>
          </a:ln>
        </p:spPr>
        <p:style>
          <a:lnRef idx="1">
            <a:schemeClr val="accent1"/>
          </a:lnRef>
          <a:fillRef idx="2">
            <a:schemeClr val="accent1"/>
          </a:fillRef>
          <a:effectRef idx="1">
            <a:schemeClr val="accent1"/>
          </a:effectRef>
          <a:fontRef idx="minor">
            <a:schemeClr val="dk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con Falsa Tradición</a:t>
            </a:r>
            <a:endParaRPr lang="es-CO" sz="930" b="1" dirty="0">
              <a:solidFill>
                <a:prstClr val="black"/>
              </a:solidFill>
            </a:endParaRPr>
          </a:p>
        </p:txBody>
      </p:sp>
      <p:sp>
        <p:nvSpPr>
          <p:cNvPr id="16" name="Redondear rectángulo de esquina del mismo lado 15"/>
          <p:cNvSpPr/>
          <p:nvPr/>
        </p:nvSpPr>
        <p:spPr>
          <a:xfrm rot="16200000">
            <a:off x="3618014" y="1197503"/>
            <a:ext cx="317348" cy="1335972"/>
          </a:xfrm>
          <a:prstGeom prst="round2SameRect">
            <a:avLst/>
          </a:prstGeom>
          <a:solidFill>
            <a:srgbClr val="C7FBE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Sin Matricula Inmobiliaria</a:t>
            </a:r>
          </a:p>
        </p:txBody>
      </p:sp>
      <p:sp>
        <p:nvSpPr>
          <p:cNvPr id="30" name="Redondear rectángulo de esquina del mismo lado 29"/>
          <p:cNvSpPr/>
          <p:nvPr/>
        </p:nvSpPr>
        <p:spPr>
          <a:xfrm rot="16200000">
            <a:off x="3544908" y="2929958"/>
            <a:ext cx="463560" cy="1269901"/>
          </a:xfrm>
          <a:prstGeom prst="round2SameRect">
            <a:avLst/>
          </a:prstGeom>
          <a:solidFill>
            <a:srgbClr val="FA2DC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con Mejoras Registradas</a:t>
            </a:r>
          </a:p>
          <a:p>
            <a:pPr algn="ctr" eaLnBrk="0" fontAlgn="base" hangingPunct="0">
              <a:spcBef>
                <a:spcPct val="0"/>
              </a:spcBef>
              <a:spcAft>
                <a:spcPct val="0"/>
              </a:spcAft>
              <a:defRPr/>
            </a:pPr>
            <a:r>
              <a:rPr lang="es-CO" sz="930" b="1" dirty="0" smtClean="0">
                <a:solidFill>
                  <a:prstClr val="black"/>
                </a:solidFill>
              </a:rPr>
              <a:t>en </a:t>
            </a:r>
            <a:r>
              <a:rPr lang="es-CO" sz="930" b="1" dirty="0">
                <a:solidFill>
                  <a:prstClr val="black"/>
                </a:solidFill>
              </a:rPr>
              <a:t>Catastro</a:t>
            </a:r>
          </a:p>
        </p:txBody>
      </p:sp>
      <p:sp>
        <p:nvSpPr>
          <p:cNvPr id="33" name="Redondear rectángulo de esquina del mismo lado 32"/>
          <p:cNvSpPr/>
          <p:nvPr/>
        </p:nvSpPr>
        <p:spPr>
          <a:xfrm rot="16200000">
            <a:off x="3544046" y="4708327"/>
            <a:ext cx="465284" cy="1269901"/>
          </a:xfrm>
          <a:prstGeom prst="round2SameRect">
            <a:avLst/>
          </a:prstGeom>
          <a:solidFill>
            <a:srgbClr val="41B29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0" fontAlgn="base" hangingPunct="0">
              <a:spcBef>
                <a:spcPct val="0"/>
              </a:spcBef>
              <a:spcAft>
                <a:spcPct val="0"/>
              </a:spcAft>
              <a:defRPr/>
            </a:pPr>
            <a:r>
              <a:rPr lang="es-CO" sz="930" b="1" dirty="0" smtClean="0">
                <a:solidFill>
                  <a:prstClr val="black"/>
                </a:solidFill>
              </a:rPr>
              <a:t>Predios sin Interrelación</a:t>
            </a:r>
            <a:endParaRPr lang="es-CO" sz="930" b="1" dirty="0">
              <a:solidFill>
                <a:prstClr val="black"/>
              </a:solidFill>
            </a:endParaRPr>
          </a:p>
          <a:p>
            <a:pPr algn="ctr" eaLnBrk="0" fontAlgn="base" hangingPunct="0">
              <a:spcBef>
                <a:spcPct val="0"/>
              </a:spcBef>
              <a:spcAft>
                <a:spcPct val="0"/>
              </a:spcAft>
              <a:defRPr/>
            </a:pPr>
            <a:r>
              <a:rPr lang="es-CO" sz="930" b="1" dirty="0">
                <a:solidFill>
                  <a:prstClr val="black"/>
                </a:solidFill>
              </a:rPr>
              <a:t>Catastro-Registro</a:t>
            </a:r>
          </a:p>
        </p:txBody>
      </p:sp>
      <p:pic>
        <p:nvPicPr>
          <p:cNvPr id="55" name="Imagen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0775" y="423042"/>
            <a:ext cx="991825" cy="1259824"/>
          </a:xfrm>
          <a:prstGeom prst="rect">
            <a:avLst/>
          </a:prstGeom>
          <a:ln>
            <a:noFill/>
          </a:ln>
          <a:effectLst>
            <a:outerShdw blurRad="190500" algn="tl" rotWithShape="0">
              <a:srgbClr val="000000">
                <a:alpha val="70000"/>
              </a:srgbClr>
            </a:outerShdw>
          </a:effectLst>
        </p:spPr>
      </p:pic>
      <p:pic>
        <p:nvPicPr>
          <p:cNvPr id="50" name="Imagen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80572" y="2048112"/>
            <a:ext cx="992231" cy="1261068"/>
          </a:xfrm>
          <a:prstGeom prst="rect">
            <a:avLst/>
          </a:prstGeom>
          <a:ln>
            <a:noFill/>
          </a:ln>
          <a:effectLst>
            <a:outerShdw blurRad="190500" algn="tl" rotWithShape="0">
              <a:srgbClr val="000000">
                <a:alpha val="70000"/>
              </a:srgbClr>
            </a:outerShdw>
          </a:effectLst>
        </p:spPr>
      </p:pic>
      <p:sp>
        <p:nvSpPr>
          <p:cNvPr id="2" name="Rectángulo 1"/>
          <p:cNvSpPr/>
          <p:nvPr/>
        </p:nvSpPr>
        <p:spPr>
          <a:xfrm>
            <a:off x="1285103" y="856735"/>
            <a:ext cx="1593920" cy="451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cxnSp>
        <p:nvCxnSpPr>
          <p:cNvPr id="44" name="Conector angular 43"/>
          <p:cNvCxnSpPr>
            <a:stCxn id="40" idx="3"/>
            <a:endCxn id="55" idx="1"/>
          </p:cNvCxnSpPr>
          <p:nvPr/>
        </p:nvCxnSpPr>
        <p:spPr>
          <a:xfrm flipV="1">
            <a:off x="1469102" y="1052954"/>
            <a:ext cx="1798407" cy="2048469"/>
          </a:xfrm>
          <a:prstGeom prst="bentConnector3">
            <a:avLst>
              <a:gd name="adj1" fmla="val 5687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nvGrpSpPr>
          <p:cNvPr id="5" name="Grupo 4"/>
          <p:cNvGrpSpPr/>
          <p:nvPr/>
        </p:nvGrpSpPr>
        <p:grpSpPr>
          <a:xfrm>
            <a:off x="113966" y="2452604"/>
            <a:ext cx="1675392" cy="2006824"/>
            <a:chOff x="113966" y="2515856"/>
            <a:chExt cx="1675392" cy="2006824"/>
          </a:xfrm>
        </p:grpSpPr>
        <p:pic>
          <p:nvPicPr>
            <p:cNvPr id="40" name="Imagen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137" y="2515856"/>
              <a:ext cx="1021005" cy="1297638"/>
            </a:xfrm>
            <a:prstGeom prst="rect">
              <a:avLst/>
            </a:prstGeom>
            <a:ln>
              <a:noFill/>
            </a:ln>
            <a:effectLst>
              <a:outerShdw blurRad="190500" algn="tl" rotWithShape="0">
                <a:srgbClr val="000000">
                  <a:alpha val="70000"/>
                </a:srgbClr>
              </a:outerShdw>
            </a:effectLst>
          </p:spPr>
        </p:pic>
        <p:sp>
          <p:nvSpPr>
            <p:cNvPr id="37" name="Redondear rectángulo de esquina del mismo lado 36"/>
            <p:cNvSpPr/>
            <p:nvPr/>
          </p:nvSpPr>
          <p:spPr>
            <a:xfrm rot="16200000">
              <a:off x="626164" y="3359486"/>
              <a:ext cx="650996" cy="1675392"/>
            </a:xfrm>
            <a:prstGeom prst="round2SameRect">
              <a:avLst/>
            </a:prstGeom>
            <a:solidFill>
              <a:srgbClr val="8BD2A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r>
                <a:rPr lang="es-CO" sz="1050" b="1" dirty="0">
                  <a:solidFill>
                    <a:prstClr val="black"/>
                  </a:solidFill>
                </a:rPr>
                <a:t>Área Condicionada y Sin Restricciones para Formalización de la Propiedad Privada</a:t>
              </a:r>
            </a:p>
          </p:txBody>
        </p:sp>
      </p:grpSp>
      <p:cxnSp>
        <p:nvCxnSpPr>
          <p:cNvPr id="42" name="Conector angular 41"/>
          <p:cNvCxnSpPr>
            <a:stCxn id="40" idx="3"/>
            <a:endCxn id="50" idx="1"/>
          </p:cNvCxnSpPr>
          <p:nvPr/>
        </p:nvCxnSpPr>
        <p:spPr>
          <a:xfrm flipV="1">
            <a:off x="1469102" y="2678646"/>
            <a:ext cx="1797904" cy="422777"/>
          </a:xfrm>
          <a:prstGeom prst="bentConnector3">
            <a:avLst>
              <a:gd name="adj1" fmla="val 56873"/>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45" name="Conector angular 44"/>
          <p:cNvCxnSpPr>
            <a:stCxn id="40" idx="3"/>
            <a:endCxn id="52" idx="1"/>
          </p:cNvCxnSpPr>
          <p:nvPr/>
        </p:nvCxnSpPr>
        <p:spPr>
          <a:xfrm>
            <a:off x="1469102" y="3101423"/>
            <a:ext cx="1795892" cy="1352240"/>
          </a:xfrm>
          <a:prstGeom prst="bentConnector3">
            <a:avLst>
              <a:gd name="adj1" fmla="val 5688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51" name="Conector angular 50"/>
          <p:cNvCxnSpPr>
            <a:stCxn id="40" idx="3"/>
            <a:endCxn id="48" idx="1"/>
          </p:cNvCxnSpPr>
          <p:nvPr/>
        </p:nvCxnSpPr>
        <p:spPr>
          <a:xfrm>
            <a:off x="1469102" y="3101423"/>
            <a:ext cx="1798680" cy="3128022"/>
          </a:xfrm>
          <a:prstGeom prst="bentConnector3">
            <a:avLst>
              <a:gd name="adj1" fmla="val 5687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53" name="Conector angular 52"/>
          <p:cNvCxnSpPr/>
          <p:nvPr/>
        </p:nvCxnSpPr>
        <p:spPr>
          <a:xfrm flipV="1">
            <a:off x="4286988" y="3260799"/>
            <a:ext cx="826442" cy="1192864"/>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0" name="Conector angular 59"/>
          <p:cNvCxnSpPr/>
          <p:nvPr/>
        </p:nvCxnSpPr>
        <p:spPr>
          <a:xfrm>
            <a:off x="4285982" y="2678646"/>
            <a:ext cx="828455" cy="582153"/>
          </a:xfrm>
          <a:prstGeom prst="bentConnector3">
            <a:avLst>
              <a:gd name="adj1" fmla="val 5000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1" name="Conector angular 60"/>
          <p:cNvCxnSpPr/>
          <p:nvPr/>
        </p:nvCxnSpPr>
        <p:spPr>
          <a:xfrm flipV="1">
            <a:off x="4285594" y="3260799"/>
            <a:ext cx="829231" cy="2968646"/>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7" name="Conector angular 66"/>
          <p:cNvCxnSpPr>
            <a:stCxn id="86" idx="1"/>
            <a:endCxn id="57" idx="1"/>
          </p:cNvCxnSpPr>
          <p:nvPr/>
        </p:nvCxnSpPr>
        <p:spPr>
          <a:xfrm flipV="1">
            <a:off x="5554913" y="3259826"/>
            <a:ext cx="377041" cy="973"/>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8" name="Conector angular 67"/>
          <p:cNvCxnSpPr>
            <a:stCxn id="57" idx="3"/>
            <a:endCxn id="133" idx="1"/>
          </p:cNvCxnSpPr>
          <p:nvPr/>
        </p:nvCxnSpPr>
        <p:spPr>
          <a:xfrm>
            <a:off x="6934846" y="3259826"/>
            <a:ext cx="913855" cy="911595"/>
          </a:xfrm>
          <a:prstGeom prst="bentConnector3">
            <a:avLst>
              <a:gd name="adj1" fmla="val 50000"/>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99785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1889"/>
            <a:ext cx="12191999" cy="4323283"/>
          </a:xfrm>
          <a:prstGeom prst="rect">
            <a:avLst/>
          </a:prstGeom>
        </p:spPr>
      </p:pic>
      <p:sp>
        <p:nvSpPr>
          <p:cNvPr id="5" name="Rectángulo 4"/>
          <p:cNvSpPr/>
          <p:nvPr/>
        </p:nvSpPr>
        <p:spPr>
          <a:xfrm>
            <a:off x="1465007" y="123903"/>
            <a:ext cx="8184425" cy="954107"/>
          </a:xfrm>
          <a:prstGeom prst="rect">
            <a:avLst/>
          </a:prstGeom>
        </p:spPr>
        <p:txBody>
          <a:bodyPr wrap="square">
            <a:spAutoFit/>
          </a:bodyPr>
          <a:lstStyle/>
          <a:p>
            <a:pPr algn="ctr"/>
            <a:r>
              <a:rPr lang="es-CO" sz="2800" b="1" dirty="0" smtClean="0">
                <a:solidFill>
                  <a:srgbClr val="00B050"/>
                </a:solidFill>
              </a:rPr>
              <a:t>Modelo </a:t>
            </a:r>
            <a:r>
              <a:rPr lang="es-CO" sz="2800" b="1" dirty="0">
                <a:solidFill>
                  <a:srgbClr val="00B050"/>
                </a:solidFill>
              </a:rPr>
              <a:t>de </a:t>
            </a:r>
            <a:r>
              <a:rPr lang="es-CO" sz="2800" b="1" dirty="0" err="1">
                <a:solidFill>
                  <a:srgbClr val="00B050"/>
                </a:solidFill>
              </a:rPr>
              <a:t>Geoprocesamiento</a:t>
            </a:r>
            <a:r>
              <a:rPr lang="es-CO" sz="2800" b="1" dirty="0">
                <a:solidFill>
                  <a:srgbClr val="00B050"/>
                </a:solidFill>
              </a:rPr>
              <a:t> </a:t>
            </a:r>
            <a:r>
              <a:rPr lang="es-CO" sz="2800" b="1" dirty="0" smtClean="0">
                <a:solidFill>
                  <a:srgbClr val="00B050"/>
                </a:solidFill>
              </a:rPr>
              <a:t>Optimizado (Aptitud Predominante)</a:t>
            </a:r>
            <a:endParaRPr lang="es-CO" sz="2800" b="1" dirty="0">
              <a:solidFill>
                <a:srgbClr val="00B050"/>
              </a:solidFill>
            </a:endParaRPr>
          </a:p>
        </p:txBody>
      </p:sp>
      <p:sp>
        <p:nvSpPr>
          <p:cNvPr id="7" name="Rectángulo 6"/>
          <p:cNvSpPr/>
          <p:nvPr/>
        </p:nvSpPr>
        <p:spPr>
          <a:xfrm>
            <a:off x="491614" y="5969333"/>
            <a:ext cx="1946787" cy="307777"/>
          </a:xfrm>
          <a:prstGeom prst="rect">
            <a:avLst/>
          </a:prstGeom>
        </p:spPr>
        <p:txBody>
          <a:bodyPr wrap="square">
            <a:spAutoFit/>
          </a:bodyPr>
          <a:lstStyle/>
          <a:p>
            <a:r>
              <a:rPr lang="es-CO" sz="1400" dirty="0" smtClean="0">
                <a:solidFill>
                  <a:prstClr val="black"/>
                </a:solidFill>
              </a:rPr>
              <a:t>Proceso Optimizado</a:t>
            </a:r>
            <a:endParaRPr lang="es-CO" sz="1400" dirty="0">
              <a:solidFill>
                <a:prstClr val="black"/>
              </a:solidFill>
            </a:endParaRPr>
          </a:p>
        </p:txBody>
      </p:sp>
      <p:sp>
        <p:nvSpPr>
          <p:cNvPr id="8" name="Rectángulo redondeado 7"/>
          <p:cNvSpPr/>
          <p:nvPr/>
        </p:nvSpPr>
        <p:spPr>
          <a:xfrm>
            <a:off x="139113" y="6003212"/>
            <a:ext cx="391829" cy="244402"/>
          </a:xfrm>
          <a:prstGeom prst="roundRect">
            <a:avLst/>
          </a:prstGeom>
          <a:solidFill>
            <a:srgbClr val="FF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graphicFrame>
        <p:nvGraphicFramePr>
          <p:cNvPr id="9" name="Tabla 8"/>
          <p:cNvGraphicFramePr>
            <a:graphicFrameLocks noGrp="1"/>
          </p:cNvGraphicFramePr>
          <p:nvPr>
            <p:extLst/>
          </p:nvPr>
        </p:nvGraphicFramePr>
        <p:xfrm>
          <a:off x="3860801" y="4895350"/>
          <a:ext cx="4132825" cy="1656080"/>
        </p:xfrm>
        <a:graphic>
          <a:graphicData uri="http://schemas.openxmlformats.org/drawingml/2006/table">
            <a:tbl>
              <a:tblPr firstRow="1" bandRow="1">
                <a:tableStyleId>{5C22544A-7EE6-4342-B048-85BDC9FD1C3A}</a:tableStyleId>
              </a:tblPr>
              <a:tblGrid>
                <a:gridCol w="1133986"/>
                <a:gridCol w="1317523"/>
                <a:gridCol w="1681316"/>
              </a:tblGrid>
              <a:tr h="370840">
                <a:tc>
                  <a:txBody>
                    <a:bodyPr/>
                    <a:lstStyle/>
                    <a:p>
                      <a:pPr algn="ctr"/>
                      <a:r>
                        <a:rPr lang="es-CO" dirty="0" smtClean="0"/>
                        <a:t>Proceso</a:t>
                      </a:r>
                      <a:endParaRPr lang="es-CO" dirty="0"/>
                    </a:p>
                  </a:txBody>
                  <a:tcPr anchor="ctr"/>
                </a:tc>
                <a:tc>
                  <a:txBody>
                    <a:bodyPr/>
                    <a:lstStyle/>
                    <a:p>
                      <a:pPr algn="ctr"/>
                      <a:r>
                        <a:rPr lang="es-CO" dirty="0" smtClean="0"/>
                        <a:t>Tiempo Inicial</a:t>
                      </a:r>
                      <a:endParaRPr lang="es-CO" dirty="0"/>
                    </a:p>
                  </a:txBody>
                  <a:tcPr anchor="ctr"/>
                </a:tc>
                <a:tc>
                  <a:txBody>
                    <a:bodyPr/>
                    <a:lstStyle/>
                    <a:p>
                      <a:pPr algn="ctr"/>
                      <a:r>
                        <a:rPr lang="es-CO" dirty="0" smtClean="0"/>
                        <a:t>Tiempo Proceso Optimizado</a:t>
                      </a:r>
                      <a:endParaRPr lang="es-CO" dirty="0"/>
                    </a:p>
                  </a:txBody>
                  <a:tcPr anchor="ctr">
                    <a:solidFill>
                      <a:srgbClr val="FF0080"/>
                    </a:solidFill>
                  </a:tcPr>
                </a:tc>
              </a:tr>
              <a:tr h="370840">
                <a:tc>
                  <a:txBody>
                    <a:bodyPr/>
                    <a:lstStyle/>
                    <a:p>
                      <a:r>
                        <a:rPr lang="es-CO" dirty="0" err="1" smtClean="0"/>
                        <a:t>Intersect</a:t>
                      </a:r>
                      <a:endParaRPr lang="es-CO" dirty="0"/>
                    </a:p>
                  </a:txBody>
                  <a:tcPr/>
                </a:tc>
                <a:tc>
                  <a:txBody>
                    <a:bodyPr/>
                    <a:lstStyle/>
                    <a:p>
                      <a:pPr algn="ctr"/>
                      <a:r>
                        <a:rPr lang="es-CO" dirty="0" smtClean="0">
                          <a:solidFill>
                            <a:srgbClr val="FF0000"/>
                          </a:solidFill>
                        </a:rPr>
                        <a:t>2 h 20 min</a:t>
                      </a:r>
                      <a:endParaRPr lang="es-CO" dirty="0">
                        <a:solidFill>
                          <a:srgbClr val="FF0000"/>
                        </a:solidFill>
                      </a:endParaRPr>
                    </a:p>
                  </a:txBody>
                  <a:tcPr/>
                </a:tc>
                <a:tc>
                  <a:txBody>
                    <a:bodyPr/>
                    <a:lstStyle/>
                    <a:p>
                      <a:pPr algn="ctr"/>
                      <a:r>
                        <a:rPr lang="es-CO" dirty="0" smtClean="0">
                          <a:solidFill>
                            <a:srgbClr val="FF0000"/>
                          </a:solidFill>
                        </a:rPr>
                        <a:t>40 min </a:t>
                      </a:r>
                      <a:endParaRPr lang="es-CO" dirty="0">
                        <a:solidFill>
                          <a:srgbClr val="FF0000"/>
                        </a:solidFill>
                      </a:endParaRPr>
                    </a:p>
                  </a:txBody>
                  <a:tcPr/>
                </a:tc>
              </a:tr>
              <a:tr h="370840">
                <a:tc>
                  <a:txBody>
                    <a:bodyPr/>
                    <a:lstStyle/>
                    <a:p>
                      <a:r>
                        <a:rPr lang="es-CO" dirty="0" err="1" smtClean="0"/>
                        <a:t>Join</a:t>
                      </a:r>
                      <a:endParaRPr lang="es-CO" dirty="0"/>
                    </a:p>
                  </a:txBody>
                  <a:tcPr/>
                </a:tc>
                <a:tc>
                  <a:txBody>
                    <a:bodyPr/>
                    <a:lstStyle/>
                    <a:p>
                      <a:pPr algn="ctr"/>
                      <a:r>
                        <a:rPr lang="es-CO" dirty="0" smtClean="0">
                          <a:solidFill>
                            <a:srgbClr val="FF0000"/>
                          </a:solidFill>
                        </a:rPr>
                        <a:t>23 h</a:t>
                      </a:r>
                      <a:endParaRPr lang="es-CO" dirty="0">
                        <a:solidFill>
                          <a:srgbClr val="FF0000"/>
                        </a:solidFill>
                      </a:endParaRPr>
                    </a:p>
                  </a:txBody>
                  <a:tcPr/>
                </a:tc>
                <a:tc>
                  <a:txBody>
                    <a:bodyPr/>
                    <a:lstStyle/>
                    <a:p>
                      <a:pPr algn="ctr"/>
                      <a:r>
                        <a:rPr lang="es-CO" dirty="0" smtClean="0">
                          <a:solidFill>
                            <a:srgbClr val="FF0000"/>
                          </a:solidFill>
                        </a:rPr>
                        <a:t>30 min</a:t>
                      </a:r>
                      <a:endParaRPr lang="es-CO" dirty="0">
                        <a:solidFill>
                          <a:srgbClr val="FF0000"/>
                        </a:solidFill>
                      </a:endParaRPr>
                    </a:p>
                  </a:txBody>
                  <a:tcPr/>
                </a:tc>
              </a:tr>
            </a:tbl>
          </a:graphicData>
        </a:graphic>
      </p:graphicFrame>
    </p:spTree>
    <p:extLst>
      <p:ext uri="{BB962C8B-B14F-4D97-AF65-F5344CB8AC3E}">
        <p14:creationId xmlns:p14="http://schemas.microsoft.com/office/powerpoint/2010/main" val="5122569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txBox="1">
            <a:spLocks/>
          </p:cNvSpPr>
          <p:nvPr/>
        </p:nvSpPr>
        <p:spPr>
          <a:xfrm>
            <a:off x="4163439" y="2718302"/>
            <a:ext cx="3834318" cy="157087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800" b="1" dirty="0">
                <a:solidFill>
                  <a:schemeClr val="bg1"/>
                </a:solidFill>
                <a:latin typeface="Century Gothic" panose="020B0502020202020204" pitchFamily="34" charset="0"/>
              </a:rPr>
              <a:t>GRACIAS</a:t>
            </a:r>
          </a:p>
          <a:p>
            <a:endParaRPr lang="es-CO" sz="2800" b="1" dirty="0">
              <a:solidFill>
                <a:schemeClr val="bg1"/>
              </a:solidFill>
              <a:latin typeface="Century Gothic" panose="020B0502020202020204" pitchFamily="34" charset="0"/>
            </a:endParaRPr>
          </a:p>
          <a:p>
            <a:r>
              <a:rPr lang="es-CO" sz="2800" b="1" dirty="0">
                <a:solidFill>
                  <a:schemeClr val="bg1"/>
                </a:solidFill>
                <a:latin typeface="Century Gothic" panose="020B0502020202020204" pitchFamily="34" charset="0"/>
              </a:rPr>
              <a:t>Autor / autores </a:t>
            </a:r>
          </a:p>
          <a:p>
            <a:r>
              <a:rPr lang="es-CO" sz="1600" b="1" dirty="0">
                <a:solidFill>
                  <a:schemeClr val="bg1"/>
                </a:solidFill>
                <a:latin typeface="Century Gothic" panose="020B0502020202020204" pitchFamily="34" charset="0"/>
              </a:rPr>
              <a:t>Fuente: </a:t>
            </a:r>
            <a:r>
              <a:rPr lang="es-CO" sz="1600" b="1" dirty="0" err="1">
                <a:solidFill>
                  <a:schemeClr val="bg1"/>
                </a:solidFill>
                <a:latin typeface="Century Gothic" panose="020B0502020202020204" pitchFamily="34" charset="0"/>
              </a:rPr>
              <a:t>century</a:t>
            </a:r>
            <a:r>
              <a:rPr lang="es-CO" sz="1600" b="1" dirty="0">
                <a:solidFill>
                  <a:schemeClr val="bg1"/>
                </a:solidFill>
                <a:latin typeface="Century Gothic" panose="020B0502020202020204" pitchFamily="34" charset="0"/>
              </a:rPr>
              <a:t> </a:t>
            </a:r>
            <a:r>
              <a:rPr lang="es-CO" sz="1600" b="1" dirty="0" err="1">
                <a:solidFill>
                  <a:schemeClr val="bg1"/>
                </a:solidFill>
                <a:latin typeface="Century Gothic" panose="020B0502020202020204" pitchFamily="34" charset="0"/>
              </a:rPr>
              <a:t>gothic</a:t>
            </a:r>
            <a:r>
              <a:rPr lang="es-CO" sz="1600" b="1" dirty="0">
                <a:solidFill>
                  <a:schemeClr val="bg1"/>
                </a:solidFill>
                <a:latin typeface="Century Gothic" panose="020B0502020202020204" pitchFamily="34" charset="0"/>
              </a:rPr>
              <a:t> Bold  </a:t>
            </a:r>
          </a:p>
          <a:p>
            <a:r>
              <a:rPr lang="es-CO" sz="1600" b="1" dirty="0">
                <a:solidFill>
                  <a:schemeClr val="bg1"/>
                </a:solidFill>
                <a:latin typeface="Century Gothic" panose="020B0502020202020204" pitchFamily="34" charset="0"/>
              </a:rPr>
              <a:t>Tamaño: 18 – 28 pt</a:t>
            </a:r>
          </a:p>
        </p:txBody>
      </p:sp>
    </p:spTree>
    <p:extLst>
      <p:ext uri="{BB962C8B-B14F-4D97-AF65-F5344CB8AC3E}">
        <p14:creationId xmlns:p14="http://schemas.microsoft.com/office/powerpoint/2010/main" val="120837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56"/>
          <p:cNvSpPr/>
          <p:nvPr/>
        </p:nvSpPr>
        <p:spPr>
          <a:xfrm>
            <a:off x="6683826" y="1410821"/>
            <a:ext cx="4953780" cy="128083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ES" b="1" dirty="0">
                <a:solidFill>
                  <a:prstClr val="black"/>
                </a:solidFill>
              </a:rPr>
              <a:t>DEFINICIÓN DE CRITERIOS </a:t>
            </a:r>
          </a:p>
          <a:p>
            <a:pPr algn="ctr" defTabSz="1511300">
              <a:spcBef>
                <a:spcPct val="0"/>
              </a:spcBef>
            </a:pPr>
            <a:r>
              <a:rPr lang="es-ES" b="1" dirty="0">
                <a:solidFill>
                  <a:prstClr val="black"/>
                </a:solidFill>
              </a:rPr>
              <a:t>Y VARIABLES TÉCNICAS </a:t>
            </a:r>
          </a:p>
        </p:txBody>
      </p:sp>
      <p:grpSp>
        <p:nvGrpSpPr>
          <p:cNvPr id="130" name="129 Grupo"/>
          <p:cNvGrpSpPr/>
          <p:nvPr/>
        </p:nvGrpSpPr>
        <p:grpSpPr>
          <a:xfrm>
            <a:off x="-20786" y="1163780"/>
            <a:ext cx="6790410" cy="3953382"/>
            <a:chOff x="24763" y="433879"/>
            <a:chExt cx="5117414" cy="4530817"/>
          </a:xfrm>
        </p:grpSpPr>
        <p:sp>
          <p:nvSpPr>
            <p:cNvPr id="8" name="7 Rectángulo redondeado"/>
            <p:cNvSpPr/>
            <p:nvPr/>
          </p:nvSpPr>
          <p:spPr>
            <a:xfrm>
              <a:off x="2527116" y="691159"/>
              <a:ext cx="2125771" cy="1504724"/>
            </a:xfrm>
            <a:prstGeom prst="roundRect">
              <a:avLst/>
            </a:prstGeom>
            <a:solidFill>
              <a:schemeClr val="accent6"/>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solidFill>
                </a:rPr>
                <a:t>DEFINICIÓN TUT</a:t>
              </a:r>
            </a:p>
            <a:p>
              <a:r>
                <a:rPr lang="es-ES" sz="1000" dirty="0">
                  <a:solidFill>
                    <a:prstClr val="black"/>
                  </a:solidFill>
                </a:rPr>
                <a:t>Priorización del uso por evaluar dados los requerimientos de los componentes:</a:t>
              </a:r>
            </a:p>
            <a:p>
              <a:pPr marL="360363" indent="-171450">
                <a:buFont typeface="Wingdings" panose="05000000000000000000" pitchFamily="2" charset="2"/>
                <a:buChar char="§"/>
              </a:pPr>
              <a:r>
                <a:rPr lang="es-ES" sz="1000" dirty="0">
                  <a:solidFill>
                    <a:prstClr val="black"/>
                  </a:solidFill>
                </a:rPr>
                <a:t>Físico</a:t>
              </a:r>
            </a:p>
            <a:p>
              <a:pPr marL="360363" indent="-171450">
                <a:buFont typeface="Wingdings" panose="05000000000000000000" pitchFamily="2" charset="2"/>
                <a:buChar char="§"/>
              </a:pPr>
              <a:r>
                <a:rPr lang="es-ES" sz="1000" dirty="0" err="1">
                  <a:solidFill>
                    <a:prstClr val="black"/>
                  </a:solidFill>
                </a:rPr>
                <a:t>Socioecosistémico</a:t>
              </a:r>
              <a:endParaRPr lang="es-ES" sz="1000" dirty="0">
                <a:solidFill>
                  <a:prstClr val="black"/>
                </a:solidFill>
              </a:endParaRPr>
            </a:p>
            <a:p>
              <a:pPr marL="360363" indent="-171450">
                <a:buFont typeface="Wingdings" panose="05000000000000000000" pitchFamily="2" charset="2"/>
                <a:buChar char="§"/>
              </a:pPr>
              <a:r>
                <a:rPr lang="es-ES" sz="1000" dirty="0">
                  <a:solidFill>
                    <a:prstClr val="black"/>
                  </a:solidFill>
                </a:rPr>
                <a:t>Socioeconómico</a:t>
              </a:r>
              <a:endParaRPr lang="es-ES" dirty="0">
                <a:solidFill>
                  <a:prstClr val="black"/>
                </a:solidFill>
              </a:endParaRPr>
            </a:p>
          </p:txBody>
        </p:sp>
        <p:sp>
          <p:nvSpPr>
            <p:cNvPr id="7" name="6 Rectángulo redondeado"/>
            <p:cNvSpPr/>
            <p:nvPr/>
          </p:nvSpPr>
          <p:spPr>
            <a:xfrm>
              <a:off x="427246" y="433879"/>
              <a:ext cx="1811039" cy="2032442"/>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a:solidFill>
                    <a:prstClr val="black">
                      <a:lumMod val="50000"/>
                      <a:lumOff val="50000"/>
                    </a:prstClr>
                  </a:solidFill>
                </a:rPr>
                <a:t>LÍNEA BASE</a:t>
              </a:r>
            </a:p>
            <a:p>
              <a:pPr algn="ctr"/>
              <a:endParaRPr lang="es-ES" sz="1000" dirty="0">
                <a:solidFill>
                  <a:prstClr val="black">
                    <a:lumMod val="50000"/>
                    <a:lumOff val="50000"/>
                  </a:prstClr>
                </a:solidFill>
              </a:endParaRPr>
            </a:p>
            <a:p>
              <a:pPr marL="82550"/>
              <a:r>
                <a:rPr lang="es-ES" sz="1000" dirty="0">
                  <a:solidFill>
                    <a:prstClr val="black">
                      <a:lumMod val="50000"/>
                      <a:lumOff val="50000"/>
                    </a:prstClr>
                  </a:solidFill>
                </a:rPr>
                <a:t>Contexto general del cultivo</a:t>
              </a:r>
            </a:p>
            <a:p>
              <a:pPr marL="82550"/>
              <a:r>
                <a:rPr lang="es-ES" sz="1000" dirty="0">
                  <a:solidFill>
                    <a:prstClr val="black">
                      <a:lumMod val="50000"/>
                      <a:lumOff val="50000"/>
                    </a:prstClr>
                  </a:solidFill>
                </a:rPr>
                <a:t>Requerimientos del cultivo</a:t>
              </a:r>
            </a:p>
            <a:p>
              <a:pPr marL="82550"/>
              <a:r>
                <a:rPr lang="es-ES" sz="1000" dirty="0">
                  <a:solidFill>
                    <a:prstClr val="black">
                      <a:lumMod val="50000"/>
                      <a:lumOff val="50000"/>
                    </a:prstClr>
                  </a:solidFill>
                </a:rPr>
                <a:t>Contexto sectorial</a:t>
              </a:r>
            </a:p>
            <a:p>
              <a:pPr marL="82550"/>
              <a:r>
                <a:rPr lang="es-ES" sz="1000" dirty="0">
                  <a:solidFill>
                    <a:prstClr val="black">
                      <a:lumMod val="50000"/>
                      <a:lumOff val="50000"/>
                    </a:prstClr>
                  </a:solidFill>
                </a:rPr>
                <a:t>Descripción de la cadena</a:t>
              </a:r>
            </a:p>
            <a:p>
              <a:pPr marL="82550"/>
              <a:r>
                <a:rPr lang="es-ES" sz="1000" dirty="0">
                  <a:solidFill>
                    <a:prstClr val="black">
                      <a:lumMod val="50000"/>
                      <a:lumOff val="50000"/>
                    </a:prstClr>
                  </a:solidFill>
                </a:rPr>
                <a:t>Antecedentes de zonificaciones</a:t>
              </a:r>
            </a:p>
            <a:p>
              <a:pPr marL="82550"/>
              <a:r>
                <a:rPr lang="es-ES" sz="1000" dirty="0">
                  <a:solidFill>
                    <a:prstClr val="black">
                      <a:lumMod val="50000"/>
                      <a:lumOff val="50000"/>
                    </a:prstClr>
                  </a:solidFill>
                </a:rPr>
                <a:t>Marco normativo</a:t>
              </a:r>
            </a:p>
            <a:p>
              <a:pPr marL="82550"/>
              <a:r>
                <a:rPr lang="es-ES" sz="1000" dirty="0">
                  <a:solidFill>
                    <a:prstClr val="black">
                      <a:lumMod val="50000"/>
                      <a:lumOff val="50000"/>
                    </a:prstClr>
                  </a:solidFill>
                </a:rPr>
                <a:t>Marco político</a:t>
              </a:r>
              <a:endParaRPr lang="es-ES" dirty="0">
                <a:solidFill>
                  <a:prstClr val="black">
                    <a:lumMod val="50000"/>
                    <a:lumOff val="50000"/>
                  </a:prstClr>
                </a:solidFill>
              </a:endParaRPr>
            </a:p>
          </p:txBody>
        </p:sp>
        <p:sp>
          <p:nvSpPr>
            <p:cNvPr id="46" name="6 Rectángulo redondeado"/>
            <p:cNvSpPr/>
            <p:nvPr/>
          </p:nvSpPr>
          <p:spPr>
            <a:xfrm>
              <a:off x="24763" y="2786434"/>
              <a:ext cx="2550328" cy="1864764"/>
            </a:xfrm>
            <a:prstGeom prst="roundRect">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Bef>
                  <a:spcPts val="600"/>
                </a:spcBef>
              </a:pPr>
              <a:r>
                <a:rPr lang="es-ES" b="1" dirty="0">
                  <a:solidFill>
                    <a:prstClr val="black">
                      <a:lumMod val="50000"/>
                      <a:lumOff val="50000"/>
                    </a:prstClr>
                  </a:solidFill>
                </a:rPr>
                <a:t>EXCLUSIONES LEGALES Y CONDICIONANTES</a:t>
              </a:r>
              <a:endParaRPr lang="es-CO" b="1" dirty="0">
                <a:solidFill>
                  <a:prstClr val="black">
                    <a:lumMod val="50000"/>
                    <a:lumOff val="50000"/>
                  </a:prstClr>
                </a:solidFill>
              </a:endParaRPr>
            </a:p>
            <a:p>
              <a:pPr>
                <a:spcBef>
                  <a:spcPts val="1200"/>
                </a:spcBef>
                <a:buClr>
                  <a:srgbClr val="297C52"/>
                </a:buClr>
              </a:pPr>
              <a:r>
                <a:rPr lang="es-MX" sz="1200" dirty="0">
                  <a:solidFill>
                    <a:prstClr val="black">
                      <a:lumMod val="50000"/>
                      <a:lumOff val="50000"/>
                    </a:prstClr>
                  </a:solidFill>
                </a:rPr>
                <a:t>Zonas donde por mandato legal no se permite el desarrollo de actividades agrícolas o estas se condicionan a estudios con mayor detalle</a:t>
              </a:r>
              <a:endParaRPr lang="es-CO" sz="1400" dirty="0">
                <a:solidFill>
                  <a:prstClr val="black">
                    <a:lumMod val="50000"/>
                    <a:lumOff val="50000"/>
                  </a:prstClr>
                </a:solidFill>
                <a:ea typeface="Times New Roman" panose="02020603050405020304" pitchFamily="18" charset="0"/>
                <a:cs typeface="Times New Roman" panose="02020603050405020304" pitchFamily="18" charset="0"/>
              </a:endParaRPr>
            </a:p>
            <a:p>
              <a:pPr algn="ctr">
                <a:spcBef>
                  <a:spcPts val="1200"/>
                </a:spcBef>
              </a:pPr>
              <a:r>
                <a:rPr lang="es-ES" sz="1400" dirty="0">
                  <a:solidFill>
                    <a:prstClr val="black">
                      <a:lumMod val="50000"/>
                      <a:lumOff val="50000"/>
                    </a:prstClr>
                  </a:solidFill>
                  <a:ea typeface="Calibri" panose="020F0502020204030204" pitchFamily="34" charset="0"/>
                  <a:cs typeface="Times New Roman" panose="02020603050405020304" pitchFamily="18" charset="0"/>
                </a:rPr>
                <a:t> </a:t>
              </a: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a:p>
              <a:pPr algn="ctr">
                <a:spcBef>
                  <a:spcPts val="1200"/>
                </a:spcBef>
              </a:pPr>
              <a:r>
                <a:rPr lang="es-ES" sz="1400" dirty="0">
                  <a:solidFill>
                    <a:prstClr val="black">
                      <a:lumMod val="50000"/>
                      <a:lumOff val="50000"/>
                    </a:prstClr>
                  </a:solidFill>
                  <a:ea typeface="Calibri" panose="020F0502020204030204" pitchFamily="34" charset="0"/>
                  <a:cs typeface="Times New Roman" panose="02020603050405020304" pitchFamily="18" charset="0"/>
                </a:rPr>
                <a:t> </a:t>
              </a: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a:p>
              <a:pPr algn="ctr">
                <a:spcBef>
                  <a:spcPts val="1200"/>
                </a:spcBef>
                <a:spcAft>
                  <a:spcPts val="600"/>
                </a:spcAft>
              </a:pPr>
              <a:endParaRPr lang="es-CO" sz="1100" dirty="0">
                <a:solidFill>
                  <a:prstClr val="black">
                    <a:lumMod val="50000"/>
                    <a:lumOff val="50000"/>
                  </a:prstClr>
                </a:solidFill>
                <a:ea typeface="Calibri" panose="020F0502020204030204" pitchFamily="34" charset="0"/>
                <a:cs typeface="Times New Roman" panose="02020603050405020304" pitchFamily="18" charset="0"/>
              </a:endParaRPr>
            </a:p>
          </p:txBody>
        </p:sp>
        <p:sp>
          <p:nvSpPr>
            <p:cNvPr id="67" name="66 Decisión"/>
            <p:cNvSpPr/>
            <p:nvPr/>
          </p:nvSpPr>
          <p:spPr>
            <a:xfrm>
              <a:off x="2725839" y="3020480"/>
              <a:ext cx="2416338" cy="1944216"/>
            </a:xfrm>
            <a:prstGeom prst="flowChartDecision">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lumMod val="50000"/>
                      <a:lumOff val="50000"/>
                    </a:prstClr>
                  </a:solidFill>
                </a:rPr>
                <a:t>Análisis Multicriterio</a:t>
              </a:r>
            </a:p>
            <a:p>
              <a:pPr algn="ctr"/>
              <a:r>
                <a:rPr lang="es-ES" sz="1400" dirty="0">
                  <a:solidFill>
                    <a:prstClr val="black">
                      <a:lumMod val="50000"/>
                      <a:lumOff val="50000"/>
                    </a:prstClr>
                  </a:solidFill>
                </a:rPr>
                <a:t>Evaluación y ponderación</a:t>
              </a:r>
            </a:p>
          </p:txBody>
        </p:sp>
      </p:grpSp>
      <p:cxnSp>
        <p:nvCxnSpPr>
          <p:cNvPr id="4" name="Conector recto de flecha 3"/>
          <p:cNvCxnSpPr>
            <a:stCxn id="7" idx="3"/>
            <a:endCxn id="8" idx="1"/>
          </p:cNvCxnSpPr>
          <p:nvPr/>
        </p:nvCxnSpPr>
        <p:spPr>
          <a:xfrm flipV="1">
            <a:off x="2916386" y="2044748"/>
            <a:ext cx="383256" cy="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616398" y="1255002"/>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1</a:t>
            </a:r>
            <a:endParaRPr lang="es-CO" sz="800" b="1" dirty="0">
              <a:solidFill>
                <a:prstClr val="white"/>
              </a:solidFill>
            </a:endParaRPr>
          </a:p>
        </p:txBody>
      </p:sp>
      <p:sp>
        <p:nvSpPr>
          <p:cNvPr id="102" name="Elipse 101"/>
          <p:cNvSpPr/>
          <p:nvPr/>
        </p:nvSpPr>
        <p:spPr>
          <a:xfrm>
            <a:off x="3428136" y="1419540"/>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2</a:t>
            </a:r>
            <a:endParaRPr lang="es-CO" sz="800" b="1" dirty="0">
              <a:solidFill>
                <a:prstClr val="white"/>
              </a:solidFill>
            </a:endParaRPr>
          </a:p>
        </p:txBody>
      </p:sp>
      <p:sp>
        <p:nvSpPr>
          <p:cNvPr id="104" name="27 CuadroTexto"/>
          <p:cNvSpPr txBox="1"/>
          <p:nvPr/>
        </p:nvSpPr>
        <p:spPr>
          <a:xfrm>
            <a:off x="10105165" y="2135430"/>
            <a:ext cx="1472038"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Socioeconómicos</a:t>
            </a:r>
            <a:endParaRPr lang="es-ES" sz="1600" dirty="0">
              <a:solidFill>
                <a:prstClr val="black"/>
              </a:solidFill>
            </a:endParaRPr>
          </a:p>
        </p:txBody>
      </p:sp>
      <p:sp>
        <p:nvSpPr>
          <p:cNvPr id="105" name="27 CuadroTexto"/>
          <p:cNvSpPr txBox="1"/>
          <p:nvPr/>
        </p:nvSpPr>
        <p:spPr>
          <a:xfrm>
            <a:off x="6799970" y="2136459"/>
            <a:ext cx="1472038"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Físicos</a:t>
            </a:r>
            <a:endParaRPr lang="es-ES" sz="1600" dirty="0">
              <a:solidFill>
                <a:prstClr val="black"/>
              </a:solidFill>
            </a:endParaRPr>
          </a:p>
        </p:txBody>
      </p:sp>
      <p:sp>
        <p:nvSpPr>
          <p:cNvPr id="106" name="27 CuadroTexto"/>
          <p:cNvSpPr txBox="1"/>
          <p:nvPr/>
        </p:nvSpPr>
        <p:spPr>
          <a:xfrm>
            <a:off x="8394637" y="2139703"/>
            <a:ext cx="1650126" cy="430887"/>
          </a:xfrm>
          <a:prstGeom prst="rect">
            <a:avLst/>
          </a:prstGeom>
          <a:solidFill>
            <a:schemeClr val="bg1">
              <a:lumMod val="75000"/>
            </a:schemeClr>
          </a:solidFill>
        </p:spPr>
        <p:txBody>
          <a:bodyPr wrap="square" rtlCol="0">
            <a:spAutoFit/>
          </a:bodyPr>
          <a:lstStyle/>
          <a:p>
            <a:pPr algn="ctr"/>
            <a:r>
              <a:rPr lang="es-ES" sz="1100" dirty="0">
                <a:solidFill>
                  <a:prstClr val="black"/>
                </a:solidFill>
              </a:rPr>
              <a:t>Criterios </a:t>
            </a:r>
          </a:p>
          <a:p>
            <a:pPr algn="ctr"/>
            <a:r>
              <a:rPr lang="es-ES" sz="1100" dirty="0">
                <a:solidFill>
                  <a:prstClr val="black"/>
                </a:solidFill>
              </a:rPr>
              <a:t>Socioecosistémicos</a:t>
            </a:r>
            <a:endParaRPr lang="es-ES" sz="1600" dirty="0">
              <a:solidFill>
                <a:prstClr val="black"/>
              </a:solidFill>
            </a:endParaRPr>
          </a:p>
        </p:txBody>
      </p:sp>
      <p:sp>
        <p:nvSpPr>
          <p:cNvPr id="107" name="Elipse 106">
            <a:hlinkClick r:id="rId2" action="ppaction://hlinksldjump"/>
          </p:cNvPr>
          <p:cNvSpPr/>
          <p:nvPr/>
        </p:nvSpPr>
        <p:spPr>
          <a:xfrm>
            <a:off x="6781183" y="1470459"/>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3</a:t>
            </a:r>
            <a:endParaRPr lang="es-CO" sz="800" b="1" dirty="0">
              <a:solidFill>
                <a:prstClr val="white"/>
              </a:solidFill>
            </a:endParaRPr>
          </a:p>
        </p:txBody>
      </p:sp>
      <p:cxnSp>
        <p:nvCxnSpPr>
          <p:cNvPr id="59" name="Conector recto de flecha 58"/>
          <p:cNvCxnSpPr>
            <a:stCxn id="8" idx="3"/>
            <a:endCxn id="57" idx="1"/>
          </p:cNvCxnSpPr>
          <p:nvPr/>
        </p:nvCxnSpPr>
        <p:spPr>
          <a:xfrm>
            <a:off x="6120374" y="2044748"/>
            <a:ext cx="563452" cy="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ángulo redondeado 111"/>
          <p:cNvSpPr/>
          <p:nvPr/>
        </p:nvSpPr>
        <p:spPr>
          <a:xfrm>
            <a:off x="6682563" y="3188285"/>
            <a:ext cx="4953780" cy="7993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600" b="1" dirty="0">
                <a:solidFill>
                  <a:prstClr val="black"/>
                </a:solidFill>
              </a:rPr>
              <a:t>DEFINICIÓN DE RANGOS DE APTITUD </a:t>
            </a:r>
          </a:p>
          <a:p>
            <a:pPr algn="ctr" defTabSz="1511300">
              <a:spcBef>
                <a:spcPct val="0"/>
              </a:spcBef>
            </a:pPr>
            <a:r>
              <a:rPr lang="es-CO" sz="1600" b="1" dirty="0">
                <a:solidFill>
                  <a:prstClr val="black"/>
                </a:solidFill>
              </a:rPr>
              <a:t>Y EXCLUSIONES TÉCNICAS</a:t>
            </a:r>
          </a:p>
        </p:txBody>
      </p:sp>
      <p:grpSp>
        <p:nvGrpSpPr>
          <p:cNvPr id="132" name="Grupo 131"/>
          <p:cNvGrpSpPr/>
          <p:nvPr/>
        </p:nvGrpSpPr>
        <p:grpSpPr>
          <a:xfrm>
            <a:off x="8190921" y="4355413"/>
            <a:ext cx="1882037" cy="368713"/>
            <a:chOff x="4336028" y="3248883"/>
            <a:chExt cx="2256014" cy="473942"/>
          </a:xfrm>
        </p:grpSpPr>
        <p:sp>
          <p:nvSpPr>
            <p:cNvPr id="133" name="76 Almacenamiento de acceso directo"/>
            <p:cNvSpPr/>
            <p:nvPr/>
          </p:nvSpPr>
          <p:spPr>
            <a:xfrm rot="16200000">
              <a:off x="6022211" y="3183263"/>
              <a:ext cx="311351" cy="605578"/>
            </a:xfrm>
            <a:prstGeom prst="flowChartMagneticDrum">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GDB</a:t>
              </a:r>
            </a:p>
          </p:txBody>
        </p:sp>
        <p:sp>
          <p:nvSpPr>
            <p:cNvPr id="134" name="84 Proceso predefinido"/>
            <p:cNvSpPr/>
            <p:nvPr/>
          </p:nvSpPr>
          <p:spPr>
            <a:xfrm rot="16200000">
              <a:off x="5228391" y="3164765"/>
              <a:ext cx="361649" cy="645782"/>
            </a:xfrm>
            <a:prstGeom prst="flowChartPredefinedProcess">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proceso</a:t>
              </a:r>
            </a:p>
          </p:txBody>
        </p:sp>
        <p:sp>
          <p:nvSpPr>
            <p:cNvPr id="135" name="86 Datos"/>
            <p:cNvSpPr/>
            <p:nvPr/>
          </p:nvSpPr>
          <p:spPr>
            <a:xfrm rot="16200000">
              <a:off x="4515235" y="3247239"/>
              <a:ext cx="342118" cy="414355"/>
            </a:xfrm>
            <a:prstGeom prst="flowChartInputOutpu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datos</a:t>
              </a:r>
            </a:p>
          </p:txBody>
        </p:sp>
        <p:sp>
          <p:nvSpPr>
            <p:cNvPr id="136" name="44 Rectángulo redondeado"/>
            <p:cNvSpPr/>
            <p:nvPr/>
          </p:nvSpPr>
          <p:spPr>
            <a:xfrm>
              <a:off x="4336028" y="3248883"/>
              <a:ext cx="2256014" cy="47394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solidFill>
                  <a:prstClr val="white"/>
                </a:solidFill>
              </a:endParaRPr>
            </a:p>
          </p:txBody>
        </p:sp>
        <p:cxnSp>
          <p:nvCxnSpPr>
            <p:cNvPr id="137" name="Conector recto 136"/>
            <p:cNvCxnSpPr>
              <a:stCxn id="135" idx="3"/>
              <a:endCxn id="134" idx="0"/>
            </p:cNvCxnSpPr>
            <p:nvPr/>
          </p:nvCxnSpPr>
          <p:spPr>
            <a:xfrm flipV="1">
              <a:off x="4893472" y="3487656"/>
              <a:ext cx="192853" cy="973"/>
            </a:xfrm>
            <a:prstGeom prst="line">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138" name="Conector recto 137"/>
            <p:cNvCxnSpPr>
              <a:stCxn id="134" idx="2"/>
              <a:endCxn id="133" idx="0"/>
            </p:cNvCxnSpPr>
            <p:nvPr/>
          </p:nvCxnSpPr>
          <p:spPr>
            <a:xfrm flipV="1">
              <a:off x="5732107" y="3486052"/>
              <a:ext cx="142991" cy="1604"/>
            </a:xfrm>
            <a:prstGeom prst="line">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140" name="Elipse 139">
            <a:hlinkClick r:id="rId2" action="ppaction://hlinksldjump"/>
          </p:cNvPr>
          <p:cNvSpPr/>
          <p:nvPr/>
        </p:nvSpPr>
        <p:spPr>
          <a:xfrm>
            <a:off x="6804193" y="3281609"/>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4</a:t>
            </a:r>
            <a:endParaRPr lang="es-CO" sz="800" b="1" dirty="0">
              <a:solidFill>
                <a:prstClr val="white"/>
              </a:solidFill>
            </a:endParaRPr>
          </a:p>
        </p:txBody>
      </p:sp>
      <p:cxnSp>
        <p:nvCxnSpPr>
          <p:cNvPr id="141" name="Conector recto de flecha 140"/>
          <p:cNvCxnSpPr>
            <a:stCxn id="57" idx="2"/>
            <a:endCxn id="112" idx="0"/>
          </p:cNvCxnSpPr>
          <p:nvPr/>
        </p:nvCxnSpPr>
        <p:spPr>
          <a:xfrm flipH="1">
            <a:off x="9159453" y="2691655"/>
            <a:ext cx="1263" cy="49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Rectángulo redondeado 145"/>
          <p:cNvSpPr/>
          <p:nvPr/>
        </p:nvSpPr>
        <p:spPr>
          <a:xfrm>
            <a:off x="7886349" y="4113217"/>
            <a:ext cx="2550139" cy="608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200" b="1" dirty="0">
                <a:solidFill>
                  <a:prstClr val="black">
                    <a:lumMod val="50000"/>
                    <a:lumOff val="50000"/>
                  </a:prstClr>
                </a:solidFill>
              </a:rPr>
              <a:t>GESTIÓN DE INFORMACIÓN</a:t>
            </a:r>
          </a:p>
        </p:txBody>
      </p:sp>
      <p:cxnSp>
        <p:nvCxnSpPr>
          <p:cNvPr id="153" name="Conector angular 152"/>
          <p:cNvCxnSpPr/>
          <p:nvPr/>
        </p:nvCxnSpPr>
        <p:spPr>
          <a:xfrm rot="10800000">
            <a:off x="5166478" y="3536652"/>
            <a:ext cx="1516085" cy="167242"/>
          </a:xfrm>
          <a:prstGeom prst="bentConnector4">
            <a:avLst>
              <a:gd name="adj1" fmla="val 37967"/>
              <a:gd name="adj2" fmla="val 349639"/>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3961762" y="4060118"/>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5</a:t>
            </a:r>
            <a:endParaRPr lang="es-CO" sz="800" b="1" dirty="0">
              <a:solidFill>
                <a:prstClr val="white"/>
              </a:solidFill>
            </a:endParaRPr>
          </a:p>
        </p:txBody>
      </p:sp>
      <p:cxnSp>
        <p:nvCxnSpPr>
          <p:cNvPr id="159" name="Conector recto 158"/>
          <p:cNvCxnSpPr>
            <a:stCxn id="7" idx="2"/>
            <a:endCxn id="46" idx="0"/>
          </p:cNvCxnSpPr>
          <p:nvPr/>
        </p:nvCxnSpPr>
        <p:spPr>
          <a:xfrm flipH="1">
            <a:off x="1671258" y="2937195"/>
            <a:ext cx="43574" cy="27931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Conector recto 161"/>
          <p:cNvCxnSpPr>
            <a:stCxn id="112" idx="2"/>
            <a:endCxn id="146" idx="0"/>
          </p:cNvCxnSpPr>
          <p:nvPr/>
        </p:nvCxnSpPr>
        <p:spPr>
          <a:xfrm>
            <a:off x="9159453" y="3987657"/>
            <a:ext cx="1966" cy="12556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4" name="7 Rectángulo redondeado"/>
          <p:cNvSpPr/>
          <p:nvPr/>
        </p:nvSpPr>
        <p:spPr>
          <a:xfrm>
            <a:off x="3904929" y="5412122"/>
            <a:ext cx="2480933" cy="1312953"/>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black"/>
                </a:solidFill>
              </a:rPr>
              <a:t>+</a:t>
            </a:r>
          </a:p>
          <a:p>
            <a:pPr algn="ctr"/>
            <a:endParaRPr lang="es-ES" b="1" dirty="0">
              <a:solidFill>
                <a:prstClr val="black">
                  <a:lumMod val="50000"/>
                  <a:lumOff val="50000"/>
                </a:prstClr>
              </a:solidFill>
            </a:endParaRPr>
          </a:p>
          <a:p>
            <a:pPr algn="ctr"/>
            <a:r>
              <a:rPr lang="es-ES" b="1" dirty="0">
                <a:solidFill>
                  <a:prstClr val="black">
                    <a:lumMod val="50000"/>
                    <a:lumOff val="50000"/>
                  </a:prstClr>
                </a:solidFill>
              </a:rPr>
              <a:t>Análisis Espacial </a:t>
            </a:r>
            <a:r>
              <a:rPr lang="es-ES" sz="1400" dirty="0">
                <a:solidFill>
                  <a:prstClr val="black">
                    <a:lumMod val="50000"/>
                    <a:lumOff val="50000"/>
                  </a:prstClr>
                </a:solidFill>
              </a:rPr>
              <a:t>Álgebra de mapas</a:t>
            </a:r>
          </a:p>
          <a:p>
            <a:pPr algn="ctr"/>
            <a:r>
              <a:rPr lang="es-ES" sz="1400" dirty="0">
                <a:solidFill>
                  <a:prstClr val="black">
                    <a:lumMod val="50000"/>
                    <a:lumOff val="50000"/>
                  </a:prstClr>
                </a:solidFill>
              </a:rPr>
              <a:t>SIG</a:t>
            </a:r>
          </a:p>
        </p:txBody>
      </p:sp>
      <p:grpSp>
        <p:nvGrpSpPr>
          <p:cNvPr id="165" name="Grupo 164"/>
          <p:cNvGrpSpPr/>
          <p:nvPr/>
        </p:nvGrpSpPr>
        <p:grpSpPr>
          <a:xfrm>
            <a:off x="792542" y="5481447"/>
            <a:ext cx="1882037" cy="368713"/>
            <a:chOff x="4336028" y="3248883"/>
            <a:chExt cx="2256014" cy="473942"/>
          </a:xfrm>
        </p:grpSpPr>
        <p:sp>
          <p:nvSpPr>
            <p:cNvPr id="166" name="76 Almacenamiento de acceso directo"/>
            <p:cNvSpPr/>
            <p:nvPr/>
          </p:nvSpPr>
          <p:spPr>
            <a:xfrm rot="16200000">
              <a:off x="6022211" y="3183263"/>
              <a:ext cx="311351" cy="605578"/>
            </a:xfrm>
            <a:prstGeom prst="flowChartMagneticDrum">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GDB</a:t>
              </a:r>
            </a:p>
          </p:txBody>
        </p:sp>
        <p:sp>
          <p:nvSpPr>
            <p:cNvPr id="167" name="84 Proceso predefinido"/>
            <p:cNvSpPr/>
            <p:nvPr/>
          </p:nvSpPr>
          <p:spPr>
            <a:xfrm rot="16200000">
              <a:off x="5228391" y="3164765"/>
              <a:ext cx="361649" cy="645782"/>
            </a:xfrm>
            <a:prstGeom prst="flowChartPredefinedProcess">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proceso</a:t>
              </a:r>
            </a:p>
          </p:txBody>
        </p:sp>
        <p:sp>
          <p:nvSpPr>
            <p:cNvPr id="168" name="86 Datos"/>
            <p:cNvSpPr/>
            <p:nvPr/>
          </p:nvSpPr>
          <p:spPr>
            <a:xfrm rot="16200000">
              <a:off x="4515235" y="3247239"/>
              <a:ext cx="342118" cy="414355"/>
            </a:xfrm>
            <a:prstGeom prst="flowChartInputOutpu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600" dirty="0">
                  <a:solidFill>
                    <a:prstClr val="black"/>
                  </a:solidFill>
                </a:rPr>
                <a:t>datos</a:t>
              </a:r>
            </a:p>
          </p:txBody>
        </p:sp>
        <p:sp>
          <p:nvSpPr>
            <p:cNvPr id="169" name="44 Rectángulo redondeado"/>
            <p:cNvSpPr/>
            <p:nvPr/>
          </p:nvSpPr>
          <p:spPr>
            <a:xfrm>
              <a:off x="4336028" y="3248883"/>
              <a:ext cx="2256014" cy="47394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solidFill>
                  <a:prstClr val="white"/>
                </a:solidFill>
              </a:endParaRPr>
            </a:p>
          </p:txBody>
        </p:sp>
        <p:cxnSp>
          <p:nvCxnSpPr>
            <p:cNvPr id="170" name="Conector recto 169"/>
            <p:cNvCxnSpPr>
              <a:stCxn id="168" idx="3"/>
              <a:endCxn id="167" idx="0"/>
            </p:cNvCxnSpPr>
            <p:nvPr/>
          </p:nvCxnSpPr>
          <p:spPr>
            <a:xfrm flipV="1">
              <a:off x="4893472" y="3487656"/>
              <a:ext cx="192853" cy="973"/>
            </a:xfrm>
            <a:prstGeom prst="line">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171" name="Conector recto 170"/>
            <p:cNvCxnSpPr>
              <a:stCxn id="167" idx="2"/>
              <a:endCxn id="166" idx="0"/>
            </p:cNvCxnSpPr>
            <p:nvPr/>
          </p:nvCxnSpPr>
          <p:spPr>
            <a:xfrm flipV="1">
              <a:off x="5732107" y="3486052"/>
              <a:ext cx="142991" cy="1604"/>
            </a:xfrm>
            <a:prstGeom prst="line">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172" name="Rectángulo redondeado 171"/>
          <p:cNvSpPr/>
          <p:nvPr/>
        </p:nvSpPr>
        <p:spPr>
          <a:xfrm>
            <a:off x="440351" y="5239251"/>
            <a:ext cx="2550139" cy="6089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r>
              <a:rPr lang="es-CO" sz="1200" b="1" dirty="0">
                <a:solidFill>
                  <a:prstClr val="black">
                    <a:lumMod val="50000"/>
                    <a:lumOff val="50000"/>
                  </a:prstClr>
                </a:solidFill>
              </a:rPr>
              <a:t>GESTIÓN DE INFORMACIÓN</a:t>
            </a:r>
          </a:p>
        </p:txBody>
      </p:sp>
      <p:cxnSp>
        <p:nvCxnSpPr>
          <p:cNvPr id="174" name="Conector recto 173"/>
          <p:cNvCxnSpPr>
            <a:stCxn id="46" idx="2"/>
            <a:endCxn id="172" idx="0"/>
          </p:cNvCxnSpPr>
          <p:nvPr/>
        </p:nvCxnSpPr>
        <p:spPr>
          <a:xfrm>
            <a:off x="1671258" y="4843618"/>
            <a:ext cx="44163" cy="3956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7" name="Conector recto de flecha 176"/>
          <p:cNvCxnSpPr>
            <a:stCxn id="67" idx="2"/>
            <a:endCxn id="164" idx="0"/>
          </p:cNvCxnSpPr>
          <p:nvPr/>
        </p:nvCxnSpPr>
        <p:spPr>
          <a:xfrm flipH="1">
            <a:off x="5145396" y="5117162"/>
            <a:ext cx="21082" cy="29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Conector angular 191"/>
          <p:cNvCxnSpPr>
            <a:stCxn id="46" idx="3"/>
            <a:endCxn id="164" idx="1"/>
          </p:cNvCxnSpPr>
          <p:nvPr/>
        </p:nvCxnSpPr>
        <p:spPr>
          <a:xfrm>
            <a:off x="3363301" y="4030065"/>
            <a:ext cx="541628" cy="20385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Rectángulo redondeado 194"/>
          <p:cNvSpPr/>
          <p:nvPr/>
        </p:nvSpPr>
        <p:spPr>
          <a:xfrm>
            <a:off x="8272008" y="4834277"/>
            <a:ext cx="3362355" cy="9236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511300">
              <a:spcBef>
                <a:spcPct val="0"/>
              </a:spcBef>
            </a:pPr>
            <a:endParaRPr lang="es-CO" sz="800" b="1" dirty="0">
              <a:solidFill>
                <a:prstClr val="black"/>
              </a:solidFill>
            </a:endParaRPr>
          </a:p>
          <a:p>
            <a:pPr algn="ctr" defTabSz="1511300">
              <a:spcBef>
                <a:spcPct val="0"/>
              </a:spcBef>
            </a:pPr>
            <a:r>
              <a:rPr lang="es-CO" sz="1600" b="1" dirty="0">
                <a:solidFill>
                  <a:prstClr val="black"/>
                </a:solidFill>
              </a:rPr>
              <a:t>MAPA DE ZONIFICACIÓN </a:t>
            </a:r>
          </a:p>
          <a:p>
            <a:pPr algn="ctr" defTabSz="1511300">
              <a:spcBef>
                <a:spcPct val="0"/>
              </a:spcBef>
            </a:pPr>
            <a:r>
              <a:rPr lang="es-CO" sz="1600" b="1" dirty="0">
                <a:solidFill>
                  <a:prstClr val="black"/>
                </a:solidFill>
              </a:rPr>
              <a:t>PRESENTACIÓN DE RESULTADOS</a:t>
            </a:r>
          </a:p>
        </p:txBody>
      </p:sp>
      <p:sp>
        <p:nvSpPr>
          <p:cNvPr id="199" name="Elipse 198"/>
          <p:cNvSpPr/>
          <p:nvPr/>
        </p:nvSpPr>
        <p:spPr>
          <a:xfrm>
            <a:off x="8310150" y="4886708"/>
            <a:ext cx="358194" cy="37436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7</a:t>
            </a:r>
            <a:endParaRPr lang="es-CO" sz="800" b="1" dirty="0">
              <a:solidFill>
                <a:prstClr val="white"/>
              </a:solidFill>
            </a:endParaRPr>
          </a:p>
        </p:txBody>
      </p:sp>
      <p:sp>
        <p:nvSpPr>
          <p:cNvPr id="201" name="Título 1"/>
          <p:cNvSpPr txBox="1">
            <a:spLocks/>
          </p:cNvSpPr>
          <p:nvPr/>
        </p:nvSpPr>
        <p:spPr>
          <a:xfrm>
            <a:off x="2223539" y="348322"/>
            <a:ext cx="6092007" cy="66767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1600" dirty="0">
                <a:solidFill>
                  <a:srgbClr val="00B050"/>
                </a:solidFill>
              </a:rPr>
              <a:t>Zonificación de aptitud</a:t>
            </a:r>
            <a:r>
              <a:rPr lang="es-CO" sz="2400" b="1" dirty="0">
                <a:solidFill>
                  <a:srgbClr val="00B050"/>
                </a:solidFill>
                <a:effectLst>
                  <a:outerShdw blurRad="38100" dist="38100" dir="2700000" algn="tl">
                    <a:srgbClr val="000000">
                      <a:alpha val="43137"/>
                    </a:srgbClr>
                  </a:outerShdw>
                </a:effectLst>
              </a:rPr>
              <a:t/>
            </a:r>
            <a:br>
              <a:rPr lang="es-CO" sz="2400" b="1" dirty="0">
                <a:solidFill>
                  <a:srgbClr val="00B050"/>
                </a:solidFill>
                <a:effectLst>
                  <a:outerShdw blurRad="38100" dist="38100" dir="2700000" algn="tl">
                    <a:srgbClr val="000000">
                      <a:alpha val="43137"/>
                    </a:srgbClr>
                  </a:outerShdw>
                </a:effectLst>
              </a:rPr>
            </a:br>
            <a:r>
              <a:rPr lang="es-CO" sz="2000" b="1" dirty="0">
                <a:solidFill>
                  <a:srgbClr val="00B050"/>
                </a:solidFill>
              </a:rPr>
              <a:t>MARCO METODOLÓGICO</a:t>
            </a:r>
            <a:endParaRPr lang="es-CO" sz="1800" b="1" dirty="0">
              <a:solidFill>
                <a:srgbClr val="00B050"/>
              </a:solidFill>
            </a:endParaRPr>
          </a:p>
        </p:txBody>
      </p:sp>
      <p:sp>
        <p:nvSpPr>
          <p:cNvPr id="9" name="CuadroTexto 8"/>
          <p:cNvSpPr txBox="1"/>
          <p:nvPr/>
        </p:nvSpPr>
        <p:spPr>
          <a:xfrm>
            <a:off x="6691115" y="6040856"/>
            <a:ext cx="1806905" cy="461665"/>
          </a:xfrm>
          <a:prstGeom prst="rect">
            <a:avLst/>
          </a:prstGeom>
        </p:spPr>
        <p:style>
          <a:lnRef idx="2">
            <a:schemeClr val="accent2"/>
          </a:lnRef>
          <a:fillRef idx="1">
            <a:schemeClr val="lt1"/>
          </a:fillRef>
          <a:effectRef idx="0">
            <a:schemeClr val="accent2"/>
          </a:effectRef>
          <a:fontRef idx="minor">
            <a:schemeClr val="dk1"/>
          </a:fontRef>
        </p:style>
        <p:txBody>
          <a:bodyPr vert="horz" wrap="none" rtlCol="0">
            <a:spAutoFit/>
          </a:bodyPr>
          <a:lstStyle/>
          <a:p>
            <a:pPr algn="ctr"/>
            <a:r>
              <a:rPr lang="es-CO" sz="1200" dirty="0">
                <a:solidFill>
                  <a:prstClr val="black"/>
                </a:solidFill>
              </a:rPr>
              <a:t>VALIDACIÓN INTERNA</a:t>
            </a:r>
          </a:p>
          <a:p>
            <a:pPr algn="ctr"/>
            <a:r>
              <a:rPr lang="es-CO" sz="1200" dirty="0">
                <a:solidFill>
                  <a:prstClr val="black"/>
                </a:solidFill>
              </a:rPr>
              <a:t> Y EXTERNA</a:t>
            </a:r>
          </a:p>
        </p:txBody>
      </p:sp>
      <p:cxnSp>
        <p:nvCxnSpPr>
          <p:cNvPr id="11" name="Conector angular 10"/>
          <p:cNvCxnSpPr>
            <a:stCxn id="164" idx="3"/>
            <a:endCxn id="9" idx="1"/>
          </p:cNvCxnSpPr>
          <p:nvPr/>
        </p:nvCxnSpPr>
        <p:spPr>
          <a:xfrm>
            <a:off x="6385862" y="6068599"/>
            <a:ext cx="305253" cy="2030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p:cNvCxnSpPr>
            <a:stCxn id="9" idx="0"/>
            <a:endCxn id="195" idx="1"/>
          </p:cNvCxnSpPr>
          <p:nvPr/>
        </p:nvCxnSpPr>
        <p:spPr>
          <a:xfrm rot="5400000" flipH="1" flipV="1">
            <a:off x="7560923" y="5329771"/>
            <a:ext cx="744731" cy="677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572196" y="3587971"/>
            <a:ext cx="622603" cy="41167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6a</a:t>
            </a:r>
            <a:endParaRPr lang="es-CO" sz="800" b="1" dirty="0">
              <a:solidFill>
                <a:prstClr val="white"/>
              </a:solidFill>
            </a:endParaRPr>
          </a:p>
        </p:txBody>
      </p:sp>
      <p:sp>
        <p:nvSpPr>
          <p:cNvPr id="69" name="Elipse 68"/>
          <p:cNvSpPr/>
          <p:nvPr/>
        </p:nvSpPr>
        <p:spPr>
          <a:xfrm>
            <a:off x="5375901" y="5412122"/>
            <a:ext cx="622603" cy="41167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rPr>
              <a:t>6a</a:t>
            </a:r>
            <a:endParaRPr lang="es-CO" sz="800" b="1" dirty="0">
              <a:solidFill>
                <a:prstClr val="white"/>
              </a:solidFill>
            </a:endParaRPr>
          </a:p>
        </p:txBody>
      </p:sp>
      <p:sp>
        <p:nvSpPr>
          <p:cNvPr id="101" name="Elipse 100"/>
          <p:cNvSpPr/>
          <p:nvPr/>
        </p:nvSpPr>
        <p:spPr>
          <a:xfrm>
            <a:off x="4497060" y="5441099"/>
            <a:ext cx="425896" cy="35371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n w="0"/>
                <a:solidFill>
                  <a:srgbClr val="5B9BD5"/>
                </a:solidFill>
                <a:effectLst>
                  <a:outerShdw blurRad="38100" dist="25400" dir="5400000" algn="ctr" rotWithShape="0">
                    <a:srgbClr val="6E747A">
                      <a:alpha val="43000"/>
                    </a:srgbClr>
                  </a:outerShdw>
                </a:effectLst>
                <a:hlinkClick r:id="" action="ppaction://noaction"/>
              </a:rPr>
              <a:t>6</a:t>
            </a:r>
            <a:endParaRPr lang="es-CO" sz="800" b="1" dirty="0">
              <a:solidFill>
                <a:prstClr val="white"/>
              </a:solidFill>
            </a:endParaRPr>
          </a:p>
        </p:txBody>
      </p:sp>
    </p:spTree>
    <p:extLst>
      <p:ext uri="{BB962C8B-B14F-4D97-AF65-F5344CB8AC3E}">
        <p14:creationId xmlns:p14="http://schemas.microsoft.com/office/powerpoint/2010/main" val="789421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nvPr>
        </p:nvGraphicFramePr>
        <p:xfrm>
          <a:off x="894232" y="1489365"/>
          <a:ext cx="10240524" cy="2914762"/>
        </p:xfrm>
        <a:graphic>
          <a:graphicData uri="http://schemas.openxmlformats.org/drawingml/2006/table">
            <a:tbl>
              <a:tblPr firstRow="1" firstCol="1" bandRow="1">
                <a:tableStyleId>{5C22544A-7EE6-4342-B048-85BDC9FD1C3A}</a:tableStyleId>
              </a:tblPr>
              <a:tblGrid>
                <a:gridCol w="1202488">
                  <a:extLst>
                    <a:ext uri="{9D8B030D-6E8A-4147-A177-3AD203B41FA5}">
                      <a16:colId xmlns:a16="http://schemas.microsoft.com/office/drawing/2014/main" xmlns="" val="20000"/>
                    </a:ext>
                  </a:extLst>
                </a:gridCol>
                <a:gridCol w="1202488">
                  <a:extLst>
                    <a:ext uri="{9D8B030D-6E8A-4147-A177-3AD203B41FA5}">
                      <a16:colId xmlns:a16="http://schemas.microsoft.com/office/drawing/2014/main" xmlns="" val="20001"/>
                    </a:ext>
                  </a:extLst>
                </a:gridCol>
                <a:gridCol w="7835548">
                  <a:extLst>
                    <a:ext uri="{9D8B030D-6E8A-4147-A177-3AD203B41FA5}">
                      <a16:colId xmlns:a16="http://schemas.microsoft.com/office/drawing/2014/main" xmlns="" val="20002"/>
                    </a:ext>
                  </a:extLst>
                </a:gridCol>
              </a:tblGrid>
              <a:tr h="398972">
                <a:tc gridSpan="2">
                  <a:txBody>
                    <a:bodyPr/>
                    <a:lstStyle/>
                    <a:p>
                      <a:pPr algn="ctr">
                        <a:spcAft>
                          <a:spcPts val="0"/>
                        </a:spcAft>
                      </a:pPr>
                      <a:r>
                        <a:rPr lang="es-ES" sz="2000" baseline="0" dirty="0">
                          <a:solidFill>
                            <a:schemeClr val="accent1">
                              <a:lumMod val="50000"/>
                            </a:schemeClr>
                          </a:solidFill>
                          <a:effectLst/>
                          <a:latin typeface="Century Gothic"/>
                          <a:cs typeface="Century Gothic"/>
                        </a:rPr>
                        <a:t>Clase</a:t>
                      </a:r>
                      <a:endParaRPr lang="es-CO" sz="2000" baseline="0" dirty="0">
                        <a:solidFill>
                          <a:schemeClr val="accent1">
                            <a:lumMod val="50000"/>
                          </a:schemeClr>
                        </a:solidFill>
                        <a:effectLst/>
                        <a:latin typeface="Century Gothic"/>
                        <a:ea typeface="Times New Roman" panose="02020603050405020304" pitchFamily="18" charset="0"/>
                        <a:cs typeface="Century Gothic"/>
                      </a:endParaRPr>
                    </a:p>
                  </a:txBody>
                  <a:tcPr marL="68580" marR="68580" marT="0" marB="0" anchor="ctr"/>
                </a:tc>
                <a:tc hMerge="1">
                  <a:txBody>
                    <a:bodyPr/>
                    <a:lstStyle/>
                    <a:p>
                      <a:endParaRPr lang="es-ES"/>
                    </a:p>
                  </a:txBody>
                  <a:tcPr/>
                </a:tc>
                <a:tc>
                  <a:txBody>
                    <a:bodyPr/>
                    <a:lstStyle/>
                    <a:p>
                      <a:pPr algn="ctr">
                        <a:spcAft>
                          <a:spcPts val="0"/>
                        </a:spcAft>
                      </a:pPr>
                      <a:r>
                        <a:rPr lang="es-ES" sz="2000" baseline="0" dirty="0">
                          <a:solidFill>
                            <a:schemeClr val="accent1">
                              <a:lumMod val="50000"/>
                            </a:schemeClr>
                          </a:solidFill>
                          <a:effectLst/>
                          <a:latin typeface="Century Gothic"/>
                          <a:cs typeface="Century Gothic"/>
                        </a:rPr>
                        <a:t>Definición de la zona</a:t>
                      </a:r>
                      <a:endParaRPr lang="es-CO" sz="2000" baseline="0" dirty="0">
                        <a:solidFill>
                          <a:schemeClr val="accent1">
                            <a:lumMod val="50000"/>
                          </a:schemeClr>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a16="http://schemas.microsoft.com/office/drawing/2014/main" xmlns="" val="10000"/>
                  </a:ext>
                </a:extLst>
              </a:tr>
              <a:tr h="598459">
                <a:tc rowSpan="3">
                  <a:txBody>
                    <a:bodyPr/>
                    <a:lstStyle/>
                    <a:p>
                      <a:pPr algn="ctr"/>
                      <a:r>
                        <a:rPr lang="es-ES" b="1" dirty="0">
                          <a:solidFill>
                            <a:srgbClr val="000000"/>
                          </a:solidFill>
                        </a:rPr>
                        <a:t>APTO</a:t>
                      </a:r>
                    </a:p>
                  </a:txBody>
                  <a:tcPr marL="68580" marR="68580" marT="0" marB="0" anchor="ctr">
                    <a:solidFill>
                      <a:srgbClr val="0B5501"/>
                    </a:solidFill>
                  </a:tcPr>
                </a:tc>
                <a:tc>
                  <a:txBody>
                    <a:bodyPr/>
                    <a:lstStyle/>
                    <a:p>
                      <a:pPr algn="ctr">
                        <a:spcAft>
                          <a:spcPts val="0"/>
                        </a:spcAft>
                      </a:pPr>
                      <a:r>
                        <a:rPr lang="es-MX" sz="1800" dirty="0">
                          <a:solidFill>
                            <a:srgbClr val="000000"/>
                          </a:solidFill>
                          <a:effectLst/>
                          <a:latin typeface="Century Gothic"/>
                          <a:cs typeface="Century Gothic"/>
                        </a:rPr>
                        <a:t>Alta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0B5501"/>
                    </a:solidFill>
                  </a:tcPr>
                </a:tc>
                <a:tc>
                  <a:txBody>
                    <a:bodyPr/>
                    <a:lstStyle/>
                    <a:p>
                      <a:pPr algn="l">
                        <a:spcAft>
                          <a:spcPts val="0"/>
                        </a:spcAft>
                      </a:pPr>
                      <a:r>
                        <a:rPr lang="es-ES_tradnl" sz="1600" dirty="0">
                          <a:effectLst/>
                          <a:latin typeface="Century Gothic"/>
                          <a:cs typeface="Century Gothic"/>
                        </a:rPr>
                        <a:t>Las mejores condiciones desde el punto de vista físico, socioecosistémico y socioeconómico</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a16="http://schemas.microsoft.com/office/drawing/2014/main" xmlns="" val="10001"/>
                  </a:ext>
                </a:extLst>
              </a:tr>
              <a:tr h="547809">
                <a:tc vMerge="1">
                  <a:txBody>
                    <a:bodyPr/>
                    <a:lstStyle/>
                    <a:p>
                      <a:endParaRPr lang="es-ES" dirty="0"/>
                    </a:p>
                  </a:txBody>
                  <a:tcPr marL="68580" marR="68580" marT="0" marB="0" anchor="ctr">
                    <a:solidFill>
                      <a:srgbClr val="89E606"/>
                    </a:solidFill>
                  </a:tcPr>
                </a:tc>
                <a:tc>
                  <a:txBody>
                    <a:bodyPr/>
                    <a:lstStyle/>
                    <a:p>
                      <a:pPr algn="ctr">
                        <a:spcAft>
                          <a:spcPts val="0"/>
                        </a:spcAft>
                      </a:pPr>
                      <a:r>
                        <a:rPr lang="es-MX" sz="1800" dirty="0">
                          <a:solidFill>
                            <a:srgbClr val="000000"/>
                          </a:solidFill>
                          <a:effectLst/>
                          <a:latin typeface="Century Gothic"/>
                          <a:cs typeface="Century Gothic"/>
                        </a:rPr>
                        <a:t>Media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1CD303"/>
                    </a:solidFill>
                  </a:tcPr>
                </a:tc>
                <a:tc>
                  <a:txBody>
                    <a:bodyPr/>
                    <a:lstStyle/>
                    <a:p>
                      <a:pPr algn="l">
                        <a:spcAft>
                          <a:spcPts val="0"/>
                        </a:spcAft>
                      </a:pPr>
                      <a:r>
                        <a:rPr lang="es-ES_tradnl" sz="1600" dirty="0">
                          <a:effectLst/>
                          <a:latin typeface="Century Gothic"/>
                          <a:cs typeface="Century Gothic"/>
                        </a:rPr>
                        <a:t>Limitaciones moderadas de tipo físico, socioecosistémico y/o socioeconómico</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a16="http://schemas.microsoft.com/office/drawing/2014/main" xmlns="" val="10002"/>
                  </a:ext>
                </a:extLst>
              </a:tr>
              <a:tr h="821713">
                <a:tc vMerge="1">
                  <a:txBody>
                    <a:bodyPr/>
                    <a:lstStyle/>
                    <a:p>
                      <a:endParaRPr lang="es-ES" dirty="0"/>
                    </a:p>
                  </a:txBody>
                  <a:tcPr marL="68580" marR="68580" marT="0" marB="0" anchor="ctr">
                    <a:solidFill>
                      <a:srgbClr val="FFFF61"/>
                    </a:solidFill>
                  </a:tcPr>
                </a:tc>
                <a:tc>
                  <a:txBody>
                    <a:bodyPr/>
                    <a:lstStyle/>
                    <a:p>
                      <a:pPr algn="ctr">
                        <a:spcAft>
                          <a:spcPts val="0"/>
                        </a:spcAft>
                      </a:pPr>
                      <a:r>
                        <a:rPr lang="es-MX" sz="1800" dirty="0">
                          <a:solidFill>
                            <a:srgbClr val="000000"/>
                          </a:solidFill>
                          <a:effectLst/>
                          <a:latin typeface="Century Gothic"/>
                          <a:cs typeface="Century Gothic"/>
                        </a:rPr>
                        <a:t>Baja</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DBFFAF"/>
                    </a:solidFill>
                  </a:tcPr>
                </a:tc>
                <a:tc>
                  <a:txBody>
                    <a:bodyPr/>
                    <a:lstStyle/>
                    <a:p>
                      <a:pPr algn="l">
                        <a:spcAft>
                          <a:spcPts val="0"/>
                        </a:spcAft>
                      </a:pPr>
                      <a:r>
                        <a:rPr lang="es-ES_tradnl" sz="1600" dirty="0">
                          <a:effectLst/>
                          <a:latin typeface="Century Gothic"/>
                          <a:cs typeface="Century Gothic"/>
                        </a:rPr>
                        <a:t>Fuertes limitaciones  de tipo físico, socioecosistémico y/o socioeconómico, las cuales podrían adecuarse con grandes inversiones y/o el desarrollo de nuevas tecnologías.  </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a16="http://schemas.microsoft.com/office/drawing/2014/main" xmlns="" val="10003"/>
                  </a:ext>
                </a:extLst>
              </a:tr>
              <a:tr h="547809">
                <a:tc gridSpan="2">
                  <a:txBody>
                    <a:bodyPr/>
                    <a:lstStyle/>
                    <a:p>
                      <a:pPr algn="ctr">
                        <a:spcAft>
                          <a:spcPts val="0"/>
                        </a:spcAft>
                      </a:pPr>
                      <a:r>
                        <a:rPr lang="es-MX" sz="1800" dirty="0">
                          <a:solidFill>
                            <a:srgbClr val="000000"/>
                          </a:solidFill>
                          <a:effectLst/>
                          <a:latin typeface="Century Gothic"/>
                          <a:cs typeface="Century Gothic"/>
                        </a:rPr>
                        <a:t>No apto</a:t>
                      </a:r>
                      <a:endParaRPr lang="es-CO" sz="1800" dirty="0">
                        <a:solidFill>
                          <a:srgbClr val="000000"/>
                        </a:solidFill>
                        <a:effectLst/>
                        <a:latin typeface="Century Gothic"/>
                        <a:ea typeface="Times New Roman" panose="02020603050405020304" pitchFamily="18" charset="0"/>
                        <a:cs typeface="Century Gothic"/>
                      </a:endParaRPr>
                    </a:p>
                  </a:txBody>
                  <a:tcPr marL="68580" marR="68580" marT="0" marB="0" anchor="ctr">
                    <a:solidFill>
                      <a:srgbClr val="DBDBDB"/>
                    </a:solidFill>
                  </a:tcPr>
                </a:tc>
                <a:tc hMerge="1">
                  <a:txBody>
                    <a:bodyPr/>
                    <a:lstStyle/>
                    <a:p>
                      <a:endParaRPr lang="es-ES"/>
                    </a:p>
                  </a:txBody>
                  <a:tcPr/>
                </a:tc>
                <a:tc>
                  <a:txBody>
                    <a:bodyPr/>
                    <a:lstStyle/>
                    <a:p>
                      <a:pPr algn="l">
                        <a:spcAft>
                          <a:spcPts val="0"/>
                        </a:spcAft>
                      </a:pPr>
                      <a:r>
                        <a:rPr lang="es-ES_tradnl" sz="1600" dirty="0">
                          <a:effectLst/>
                          <a:latin typeface="Century Gothic"/>
                          <a:cs typeface="Century Gothic"/>
                        </a:rPr>
                        <a:t>Restricciones físicas y socioecosistémicas que imposibilitan el desarrollo de la actividad.</a:t>
                      </a:r>
                      <a:endParaRPr lang="es-CO" sz="1600" dirty="0">
                        <a:solidFill>
                          <a:srgbClr val="365F91"/>
                        </a:solidFill>
                        <a:effectLst/>
                        <a:latin typeface="Century Gothic"/>
                        <a:ea typeface="Times New Roman" panose="02020603050405020304" pitchFamily="18" charset="0"/>
                        <a:cs typeface="Century Gothic"/>
                      </a:endParaRPr>
                    </a:p>
                  </a:txBody>
                  <a:tcPr marL="68580" marR="68580" marT="0" marB="0" anchor="ctr"/>
                </a:tc>
                <a:extLst>
                  <a:ext uri="{0D108BD9-81ED-4DB2-BD59-A6C34878D82A}">
                    <a16:rowId xmlns:a16="http://schemas.microsoft.com/office/drawing/2014/main" xmlns="" val="10004"/>
                  </a:ext>
                </a:extLst>
              </a:tr>
            </a:tbl>
          </a:graphicData>
        </a:graphic>
      </p:graphicFrame>
      <p:graphicFrame>
        <p:nvGraphicFramePr>
          <p:cNvPr id="5" name="Marcador de contenido 4"/>
          <p:cNvGraphicFramePr>
            <a:graphicFrameLocks/>
          </p:cNvGraphicFramePr>
          <p:nvPr>
            <p:extLst/>
          </p:nvPr>
        </p:nvGraphicFramePr>
        <p:xfrm>
          <a:off x="916411" y="4549233"/>
          <a:ext cx="10216042" cy="1294808"/>
        </p:xfrm>
        <a:graphic>
          <a:graphicData uri="http://schemas.openxmlformats.org/drawingml/2006/table">
            <a:tbl>
              <a:tblPr firstRow="1" firstCol="1" lastRow="1" lastCol="1" bandRow="1" bandCol="1"/>
              <a:tblGrid>
                <a:gridCol w="2352053">
                  <a:extLst>
                    <a:ext uri="{9D8B030D-6E8A-4147-A177-3AD203B41FA5}">
                      <a16:colId xmlns:a16="http://schemas.microsoft.com/office/drawing/2014/main" xmlns="" val="20000"/>
                    </a:ext>
                  </a:extLst>
                </a:gridCol>
                <a:gridCol w="7863989">
                  <a:extLst>
                    <a:ext uri="{9D8B030D-6E8A-4147-A177-3AD203B41FA5}">
                      <a16:colId xmlns:a16="http://schemas.microsoft.com/office/drawing/2014/main" xmlns="" val="20001"/>
                    </a:ext>
                  </a:extLst>
                </a:gridCol>
              </a:tblGrid>
              <a:tr h="431602">
                <a:tc>
                  <a:txBody>
                    <a:bodyPr/>
                    <a:lstStyle/>
                    <a:p>
                      <a:pPr algn="ctr">
                        <a:spcAft>
                          <a:spcPts val="0"/>
                        </a:spcAft>
                      </a:pPr>
                      <a:r>
                        <a:rPr lang="es-MX" sz="1800" b="1" dirty="0">
                          <a:solidFill>
                            <a:srgbClr val="000000"/>
                          </a:solidFill>
                          <a:effectLst/>
                          <a:latin typeface="Century Gothic"/>
                          <a:ea typeface="Times New Roman" panose="02020603050405020304" pitchFamily="18" charset="0"/>
                          <a:cs typeface="Century Gothic"/>
                        </a:rPr>
                        <a:t>Restricción legal </a:t>
                      </a:r>
                      <a:endParaRPr lang="es-CO" sz="1800" b="1" dirty="0">
                        <a:solidFill>
                          <a:srgbClr val="000000"/>
                        </a:solidFill>
                        <a:effectLst/>
                        <a:latin typeface="Century Gothic"/>
                        <a:ea typeface="Times New Roman" panose="02020603050405020304" pitchFamily="18" charset="0"/>
                        <a:cs typeface="Century Gothic"/>
                      </a:endParaRPr>
                    </a:p>
                  </a:txBody>
                  <a:tcPr marL="68580" marR="68580" marT="0" marB="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18181"/>
                    </a:solidFill>
                  </a:tcPr>
                </a:tc>
                <a:tc>
                  <a:txBody>
                    <a:bodyPr/>
                    <a:lstStyle/>
                    <a:p>
                      <a:pPr algn="just">
                        <a:spcAft>
                          <a:spcPts val="0"/>
                        </a:spcAft>
                      </a:pPr>
                      <a:r>
                        <a:rPr lang="es-ES_tradnl" sz="1600" dirty="0">
                          <a:solidFill>
                            <a:srgbClr val="000000"/>
                          </a:solidFill>
                          <a:effectLst/>
                          <a:latin typeface="Century Gothic"/>
                          <a:ea typeface="Times New Roman" panose="02020603050405020304" pitchFamily="18" charset="0"/>
                          <a:cs typeface="Century Gothic"/>
                        </a:rPr>
                        <a:t>Por mandato legal</a:t>
                      </a:r>
                      <a:r>
                        <a:rPr lang="es-ES_tradnl" sz="1600" baseline="0" dirty="0">
                          <a:solidFill>
                            <a:srgbClr val="000000"/>
                          </a:solidFill>
                          <a:effectLst/>
                          <a:latin typeface="Century Gothic"/>
                          <a:ea typeface="Times New Roman" panose="02020603050405020304" pitchFamily="18" charset="0"/>
                          <a:cs typeface="Century Gothic"/>
                        </a:rPr>
                        <a:t> </a:t>
                      </a:r>
                      <a:r>
                        <a:rPr lang="es-ES_tradnl" sz="1600" dirty="0">
                          <a:solidFill>
                            <a:srgbClr val="000000"/>
                          </a:solidFill>
                          <a:effectLst/>
                          <a:latin typeface="Century Gothic"/>
                          <a:ea typeface="Times New Roman" panose="02020603050405020304" pitchFamily="18" charset="0"/>
                          <a:cs typeface="Century Gothic"/>
                        </a:rPr>
                        <a:t>no se permite el desarrollo de la actividad productiva</a:t>
                      </a:r>
                      <a:endParaRPr lang="es-CO" sz="1600" dirty="0">
                        <a:solidFill>
                          <a:srgbClr val="000000"/>
                        </a:solidFill>
                        <a:effectLst/>
                        <a:latin typeface="Century Gothic"/>
                        <a:ea typeface="Times New Roman" panose="02020603050405020304" pitchFamily="18" charset="0"/>
                        <a:cs typeface="Century Gothic"/>
                      </a:endParaRPr>
                    </a:p>
                  </a:txBody>
                  <a:tcPr marL="68580" marR="68580" marT="0" marB="0">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863206">
                <a:tc>
                  <a:txBody>
                    <a:bodyPr/>
                    <a:lstStyle/>
                    <a:p>
                      <a:pPr algn="ctr">
                        <a:spcAft>
                          <a:spcPts val="0"/>
                        </a:spcAft>
                      </a:pPr>
                      <a:r>
                        <a:rPr lang="es-MX" sz="1800" b="1" dirty="0">
                          <a:solidFill>
                            <a:srgbClr val="000000"/>
                          </a:solidFill>
                          <a:effectLst/>
                          <a:latin typeface="Century Gothic"/>
                          <a:ea typeface="Times New Roman" panose="02020603050405020304" pitchFamily="18" charset="0"/>
                          <a:cs typeface="Century Gothic"/>
                        </a:rPr>
                        <a:t>Condicionante legal o técnico </a:t>
                      </a:r>
                      <a:endParaRPr lang="es-CO" sz="1800" b="1" dirty="0">
                        <a:solidFill>
                          <a:srgbClr val="000000"/>
                        </a:solidFill>
                        <a:effectLst/>
                        <a:latin typeface="Century Gothic"/>
                        <a:ea typeface="Times New Roman" panose="02020603050405020304" pitchFamily="18" charset="0"/>
                        <a:cs typeface="Century Gothic"/>
                      </a:endParaRPr>
                    </a:p>
                  </a:txBody>
                  <a:tcPr marL="68580" marR="68580" marT="0" marB="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just">
                        <a:spcAft>
                          <a:spcPts val="0"/>
                        </a:spcAft>
                      </a:pPr>
                      <a:r>
                        <a:rPr lang="es-ES_tradnl" sz="1600" dirty="0">
                          <a:solidFill>
                            <a:srgbClr val="000000"/>
                          </a:solidFill>
                          <a:effectLst/>
                          <a:latin typeface="Century Gothic"/>
                          <a:ea typeface="Times New Roman" panose="02020603050405020304" pitchFamily="18" charset="0"/>
                          <a:cs typeface="Century Gothic"/>
                        </a:rPr>
                        <a:t>Independientemente de la categoría de aptitud,</a:t>
                      </a:r>
                      <a:r>
                        <a:rPr lang="es-ES_tradnl" sz="1600" baseline="0" dirty="0">
                          <a:solidFill>
                            <a:srgbClr val="000000"/>
                          </a:solidFill>
                          <a:effectLst/>
                          <a:latin typeface="Century Gothic"/>
                          <a:ea typeface="Times New Roman" panose="02020603050405020304" pitchFamily="18" charset="0"/>
                          <a:cs typeface="Century Gothic"/>
                        </a:rPr>
                        <a:t> </a:t>
                      </a:r>
                      <a:r>
                        <a:rPr lang="es-ES_tradnl" sz="1600" dirty="0">
                          <a:solidFill>
                            <a:srgbClr val="000000"/>
                          </a:solidFill>
                          <a:effectLst/>
                          <a:latin typeface="Century Gothic"/>
                          <a:ea typeface="Times New Roman" panose="02020603050405020304" pitchFamily="18" charset="0"/>
                          <a:cs typeface="Century Gothic"/>
                        </a:rPr>
                        <a:t>requieren de un análisis complementario de tipo legal o técnico desde lo social, cultural y/o ambiental para el desarrollo de la actividad productiva</a:t>
                      </a:r>
                      <a:endParaRPr lang="es-CO" sz="1600" dirty="0">
                        <a:solidFill>
                          <a:srgbClr val="000000"/>
                        </a:solidFill>
                        <a:effectLst/>
                        <a:latin typeface="Century Gothic"/>
                        <a:ea typeface="Times New Roman" panose="02020603050405020304" pitchFamily="18" charset="0"/>
                        <a:cs typeface="Century Gothic"/>
                      </a:endParaRPr>
                    </a:p>
                  </a:txBody>
                  <a:tcPr marL="68580" marR="68580" marT="0" marB="0">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8" name="Título 1"/>
          <p:cNvSpPr txBox="1">
            <a:spLocks/>
          </p:cNvSpPr>
          <p:nvPr/>
        </p:nvSpPr>
        <p:spPr>
          <a:xfrm>
            <a:off x="2063882" y="116093"/>
            <a:ext cx="6092007" cy="943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1600" dirty="0">
                <a:solidFill>
                  <a:srgbClr val="00B050"/>
                </a:solidFill>
                <a:latin typeface="Century Gothic" panose="020B0502020202020204" pitchFamily="34" charset="0"/>
              </a:rPr>
              <a:t>Zonificación de aptitud</a:t>
            </a:r>
            <a: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t/>
            </a:r>
            <a:br>
              <a:rPr lang="es-CO" sz="2400" b="1" dirty="0">
                <a:solidFill>
                  <a:srgbClr val="00B050"/>
                </a:solidFill>
                <a:effectLst>
                  <a:outerShdw blurRad="38100" dist="38100" dir="2700000" algn="tl">
                    <a:srgbClr val="000000">
                      <a:alpha val="43137"/>
                    </a:srgbClr>
                  </a:outerShdw>
                </a:effectLst>
                <a:latin typeface="Century Gothic" panose="020B0502020202020204" pitchFamily="34" charset="0"/>
              </a:rPr>
            </a:br>
            <a:r>
              <a:rPr lang="es-CO" sz="2000" b="1" dirty="0">
                <a:solidFill>
                  <a:srgbClr val="00B050"/>
                </a:solidFill>
                <a:latin typeface="Century Gothic" panose="020B0502020202020204" pitchFamily="34" charset="0"/>
              </a:rPr>
              <a:t>DEFINICIÓN DE RANGOS DE APTITUD </a:t>
            </a:r>
          </a:p>
          <a:p>
            <a:r>
              <a:rPr lang="es-CO" sz="2000" b="1" dirty="0">
                <a:solidFill>
                  <a:srgbClr val="00B050"/>
                </a:solidFill>
                <a:latin typeface="Century Gothic" panose="020B0502020202020204" pitchFamily="34" charset="0"/>
              </a:rPr>
              <a:t>Y EXCLUSIONES TÉCNICAS</a:t>
            </a:r>
          </a:p>
        </p:txBody>
      </p:sp>
    </p:spTree>
    <p:extLst>
      <p:ext uri="{BB962C8B-B14F-4D97-AF65-F5344CB8AC3E}">
        <p14:creationId xmlns:p14="http://schemas.microsoft.com/office/powerpoint/2010/main" val="229640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931492" y="1187864"/>
          <a:ext cx="10434415" cy="5230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202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2057</TotalTime>
  <Words>3404</Words>
  <Application>Microsoft Office PowerPoint</Application>
  <PresentationFormat>Panorámica</PresentationFormat>
  <Paragraphs>835</Paragraphs>
  <Slides>62</Slides>
  <Notes>16</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62</vt:i4>
      </vt:variant>
    </vt:vector>
  </HeadingPairs>
  <TitlesOfParts>
    <vt:vector size="75" baseType="lpstr">
      <vt:lpstr>Adobe Gothic Std B</vt:lpstr>
      <vt:lpstr>Kozuka Mincho Pr6N B</vt:lpstr>
      <vt:lpstr>メイリオ</vt:lpstr>
      <vt:lpstr>MS PGothic</vt:lpstr>
      <vt:lpstr>Arial</vt:lpstr>
      <vt:lpstr>Calibri</vt:lpstr>
      <vt:lpstr>Century Gothic</vt:lpstr>
      <vt:lpstr>Courier New</vt:lpstr>
      <vt:lpstr>Tahoma</vt:lpstr>
      <vt:lpstr>Times New Roman</vt:lpstr>
      <vt:lpstr>Wingdings</vt:lpstr>
      <vt:lpstr>Wingdings 3</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Optimización de Geoprocesos: Buenas Prácticas </vt:lpstr>
      <vt:lpstr>Optimización de Geoprocesos: Procesamiento a 64 bits </vt:lpstr>
      <vt:lpstr>Optimización de Geoprocesos: Procesamiento a 64 bits </vt:lpstr>
      <vt:lpstr>Optimización de Geoprocesos: Procesamiento a 64 bits </vt:lpstr>
      <vt:lpstr>Optimización de Geoprocesos: Procesamiento en Paralelo </vt:lpstr>
      <vt:lpstr>Optimización de Geoprocesos: Procesamiento en Paralelo </vt:lpstr>
      <vt:lpstr>Optimización de Geoprocesos: Procesamiento en memoria </vt:lpstr>
      <vt:lpstr>Optimización de Geoprocesos: Procesamiento en memoria </vt:lpstr>
      <vt:lpstr>Optimización de Geoprocesos: Cursores (módulo data access) </vt:lpstr>
      <vt:lpstr>Optimización de Geoprocesos: Cursores (módulo data access) </vt:lpstr>
      <vt:lpstr>Optimización de Geoprocesos: Expresiones de Consola</vt:lpstr>
      <vt:lpstr>Exclusiones y condicionantes legales para actividades agrícolas, pecuarias y forestales: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Alejandro Garcia Barbosa</dc:creator>
  <cp:lastModifiedBy>Angela Nieto Gomez</cp:lastModifiedBy>
  <cp:revision>36</cp:revision>
  <dcterms:created xsi:type="dcterms:W3CDTF">2015-08-26T16:13:21Z</dcterms:created>
  <dcterms:modified xsi:type="dcterms:W3CDTF">2017-08-09T22:16:27Z</dcterms:modified>
</cp:coreProperties>
</file>